
<file path=[Content_Types].xml><?xml version="1.0" encoding="utf-8"?>
<Types xmlns="http://schemas.openxmlformats.org/package/2006/content-types">
  <Default Extension="wdp" ContentType="image/vnd.ms-photo"/>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9" r:id="rId3"/>
    <p:sldId id="342" r:id="rId4"/>
    <p:sldId id="260" r:id="rId5"/>
    <p:sldId id="343" r:id="rId6"/>
    <p:sldId id="301" r:id="rId7"/>
    <p:sldId id="302" r:id="rId8"/>
    <p:sldId id="310" r:id="rId9"/>
    <p:sldId id="303" r:id="rId10"/>
    <p:sldId id="304" r:id="rId11"/>
    <p:sldId id="305" r:id="rId12"/>
    <p:sldId id="311" r:id="rId13"/>
    <p:sldId id="306" r:id="rId14"/>
    <p:sldId id="307" r:id="rId15"/>
    <p:sldId id="308" r:id="rId16"/>
    <p:sldId id="263" r:id="rId17"/>
    <p:sldId id="264" r:id="rId18"/>
    <p:sldId id="265" r:id="rId19"/>
    <p:sldId id="266" r:id="rId20"/>
    <p:sldId id="283" r:id="rId21"/>
    <p:sldId id="267" r:id="rId22"/>
    <p:sldId id="268" r:id="rId23"/>
    <p:sldId id="269" r:id="rId24"/>
    <p:sldId id="270" r:id="rId25"/>
    <p:sldId id="271" r:id="rId26"/>
    <p:sldId id="272" r:id="rId27"/>
    <p:sldId id="284" r:id="rId28"/>
    <p:sldId id="273" r:id="rId29"/>
    <p:sldId id="274" r:id="rId30"/>
    <p:sldId id="275" r:id="rId31"/>
    <p:sldId id="276" r:id="rId32"/>
    <p:sldId id="277" r:id="rId33"/>
    <p:sldId id="278" r:id="rId34"/>
    <p:sldId id="279" r:id="rId35"/>
    <p:sldId id="280" r:id="rId36"/>
    <p:sldId id="281" r:id="rId37"/>
    <p:sldId id="28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smtClean="0"/>
            <a:t>标题内容</a:t>
          </a:r>
          <a:endParaRPr lang="zh-CN" altLang="en-US" dirty="0"/>
        </a:p>
      </dgm:t>
    </dgm:pt>
    <dgm:pt modelId="{4FEF3489-B718-4466-8BCE-E7885049A98A}" cxnId="{EE7CCF71-05C4-4D10-B029-071D8EB1D96D}" type="parTrans">
      <dgm:prSet/>
      <dgm:spPr/>
      <dgm:t>
        <a:bodyPr/>
        <a:lstStyle/>
        <a:p>
          <a:endParaRPr lang="zh-CN" altLang="en-US"/>
        </a:p>
      </dgm:t>
    </dgm:pt>
    <dgm:pt modelId="{326212A5-835D-47CE-86C4-D3AFDADF71CC}" cxnId="{EE7CCF71-05C4-4D10-B029-071D8EB1D96D}" type="sibTrans">
      <dgm:prSet/>
      <dgm:spPr/>
      <dgm:t>
        <a:bodyPr/>
        <a:lstStyle/>
        <a:p>
          <a:endParaRPr lang="zh-CN" altLang="en-US"/>
        </a:p>
      </dgm:t>
    </dgm:pt>
    <dgm:pt modelId="{0D740781-D3B4-4FDF-87D8-686B0140A31D}">
      <dgm:prSet phldrT="[文本]"/>
      <dgm:spPr/>
      <dgm:t>
        <a:bodyPr/>
        <a:lstStyle/>
        <a:p>
          <a:r>
            <a:rPr lang="zh-CN" altLang="en-US" dirty="0" smtClean="0"/>
            <a:t>标题内容</a:t>
          </a:r>
          <a:endParaRPr lang="zh-CN" altLang="en-US" dirty="0"/>
        </a:p>
      </dgm:t>
    </dgm:pt>
    <dgm:pt modelId="{440B81B8-3259-432D-8258-740C81381645}" cxnId="{18EA973E-7C6F-445E-86C0-96DD748F9827}" type="parTrans">
      <dgm:prSet/>
      <dgm:spPr/>
      <dgm:t>
        <a:bodyPr/>
        <a:lstStyle/>
        <a:p>
          <a:endParaRPr lang="zh-CN" altLang="en-US"/>
        </a:p>
      </dgm:t>
    </dgm:pt>
    <dgm:pt modelId="{D4AEDC7B-67D3-48AA-9EB7-D7E44F698A71}" cxnId="{18EA973E-7C6F-445E-86C0-96DD748F9827}" type="sibTrans">
      <dgm:prSet/>
      <dgm:spPr/>
      <dgm:t>
        <a:bodyPr/>
        <a:lstStyle/>
        <a:p>
          <a:endParaRPr lang="zh-CN" altLang="en-US"/>
        </a:p>
      </dgm:t>
    </dgm:pt>
    <dgm:pt modelId="{EF5D9244-B2EE-4C29-8F47-5D3CE0ACF1A7}">
      <dgm:prSet phldrT="[文本]"/>
      <dgm:spPr/>
      <dgm:t>
        <a:bodyPr/>
        <a:lstStyle/>
        <a:p>
          <a:r>
            <a:rPr lang="zh-CN" altLang="en-US" dirty="0" smtClean="0"/>
            <a:t>标题内容</a:t>
          </a:r>
          <a:endParaRPr lang="zh-CN" altLang="en-US" dirty="0"/>
        </a:p>
      </dgm:t>
    </dgm:pt>
    <dgm:pt modelId="{B5438507-6D71-43E6-B28B-BEF08BD1AF2A}" cxnId="{2B7D2A9D-C8B2-491E-8F6C-00EE845F332C}" type="parTrans">
      <dgm:prSet/>
      <dgm:spPr/>
      <dgm:t>
        <a:bodyPr/>
        <a:lstStyle/>
        <a:p>
          <a:endParaRPr lang="zh-CN" altLang="en-US"/>
        </a:p>
      </dgm:t>
    </dgm:pt>
    <dgm:pt modelId="{50668C4E-E5B8-4D35-BFBA-84AC5EA6E4C4}" cxnId="{2B7D2A9D-C8B2-491E-8F6C-00EE845F332C}" type="sibTrans">
      <dgm:prSet/>
      <dgm:spPr/>
      <dgm:t>
        <a:bodyPr/>
        <a:lstStyle/>
        <a:p>
          <a:endParaRPr lang="zh-CN" altLang="en-US"/>
        </a:p>
      </dgm:t>
    </dgm:pt>
    <dgm:pt modelId="{69A262E9-670A-4C64-A6B9-24E824317AF0}">
      <dgm:prSet phldrT="[文本]"/>
      <dgm:spPr/>
      <dgm:t>
        <a:bodyPr/>
        <a:lstStyle/>
        <a:p>
          <a:r>
            <a:rPr lang="zh-CN" altLang="en-US" dirty="0" smtClean="0"/>
            <a:t>文字内容文字内容</a:t>
          </a:r>
          <a:endParaRPr lang="zh-CN" altLang="en-US" dirty="0"/>
        </a:p>
      </dgm:t>
    </dgm:pt>
    <dgm:pt modelId="{A9B47402-D825-487A-8AB4-AB5E270D37E4}" cxnId="{F70CED48-89F6-4733-A745-DD99BE5BDD8E}" type="parTrans">
      <dgm:prSet/>
      <dgm:spPr/>
      <dgm:t>
        <a:bodyPr/>
        <a:lstStyle/>
        <a:p>
          <a:endParaRPr lang="zh-CN" altLang="en-US"/>
        </a:p>
      </dgm:t>
    </dgm:pt>
    <dgm:pt modelId="{B7CA2164-FF6B-432D-89A2-7030BA73E291}" cxnId="{F70CED48-89F6-4733-A745-DD99BE5BDD8E}" type="sibTrans">
      <dgm:prSet/>
      <dgm:spPr/>
      <dgm:t>
        <a:bodyPr/>
        <a:lstStyle/>
        <a:p>
          <a:endParaRPr lang="zh-CN" altLang="en-US"/>
        </a:p>
      </dgm:t>
    </dgm:pt>
    <dgm:pt modelId="{DAEB6F84-7DA0-4FE4-89DD-662120E27507}">
      <dgm:prSet phldrT="[文本]"/>
      <dgm:spPr/>
      <dgm:t>
        <a:bodyPr/>
        <a:lstStyle/>
        <a:p>
          <a:r>
            <a:rPr lang="zh-CN" altLang="en-US" dirty="0" smtClean="0"/>
            <a:t>文字内容文字内容</a:t>
          </a:r>
          <a:endParaRPr lang="zh-CN" altLang="en-US" dirty="0"/>
        </a:p>
      </dgm:t>
    </dgm:pt>
    <dgm:pt modelId="{670A63E7-4ED3-4C5D-A126-472E8F17C336}" cxnId="{E7086D12-CE25-4084-AFEF-52EF0C12F7B3}" type="parTrans">
      <dgm:prSet/>
      <dgm:spPr/>
      <dgm:t>
        <a:bodyPr/>
        <a:lstStyle/>
        <a:p>
          <a:endParaRPr lang="zh-CN" altLang="en-US"/>
        </a:p>
      </dgm:t>
    </dgm:pt>
    <dgm:pt modelId="{42DE33B3-ED0E-47B8-95BD-5F77AFD0560C}" cxnId="{E7086D12-CE25-4084-AFEF-52EF0C12F7B3}" type="sibTrans">
      <dgm:prSet/>
      <dgm:spPr/>
      <dgm:t>
        <a:bodyPr/>
        <a:lstStyle/>
        <a:p>
          <a:endParaRPr lang="zh-CN" altLang="en-US"/>
        </a:p>
      </dgm:t>
    </dgm:pt>
    <dgm:pt modelId="{E95A0273-E642-4127-B438-45D95C69FDCC}">
      <dgm:prSet phldrT="[文本]"/>
      <dgm:spPr/>
      <dgm:t>
        <a:bodyPr/>
        <a:lstStyle/>
        <a:p>
          <a:r>
            <a:rPr lang="zh-CN" altLang="en-US" smtClean="0"/>
            <a:t>文字内容文字内容</a:t>
          </a:r>
          <a:endParaRPr lang="zh-CN" altLang="en-US" dirty="0"/>
        </a:p>
      </dgm:t>
    </dgm:pt>
    <dgm:pt modelId="{A29485EC-6F7A-48CD-88A5-0EED59B9EE4E}" cxnId="{C00DA062-B793-417D-835E-33348A3C78E5}" type="parTrans">
      <dgm:prSet/>
      <dgm:spPr/>
      <dgm:t>
        <a:bodyPr/>
        <a:lstStyle/>
        <a:p>
          <a:endParaRPr lang="zh-CN" altLang="en-US"/>
        </a:p>
      </dgm:t>
    </dgm:pt>
    <dgm:pt modelId="{7C0A3567-4947-4BF0-B38A-DB850C15DA21}" cxnId="{C00DA062-B793-417D-835E-33348A3C78E5}" type="sibTrans">
      <dgm:prSet/>
      <dgm:spPr/>
      <dgm:t>
        <a:bodyPr/>
        <a:lstStyle/>
        <a:p>
          <a:endParaRPr lang="zh-CN" altLang="en-US"/>
        </a:p>
      </dgm:t>
    </dgm:pt>
    <dgm:pt modelId="{073E84FE-B18B-4D22-AF7B-4B184FDAA9BA}">
      <dgm:prSet phldrT="[文本]"/>
      <dgm:spPr/>
      <dgm:t>
        <a:bodyPr/>
        <a:lstStyle/>
        <a:p>
          <a:r>
            <a:rPr lang="zh-CN" altLang="en-US" smtClean="0"/>
            <a:t>文字内容文字内容</a:t>
          </a:r>
          <a:endParaRPr lang="zh-CN" altLang="en-US" dirty="0"/>
        </a:p>
      </dgm:t>
    </dgm:pt>
    <dgm:pt modelId="{DBCDC834-68C5-4986-9853-F1C27B73FB99}" cxnId="{51E5C23E-6EFB-4E98-95F3-AB7BD2A5AA3D}" type="parTrans">
      <dgm:prSet/>
      <dgm:spPr/>
      <dgm:t>
        <a:bodyPr/>
        <a:lstStyle/>
        <a:p>
          <a:endParaRPr lang="zh-CN" altLang="en-US"/>
        </a:p>
      </dgm:t>
    </dgm:pt>
    <dgm:pt modelId="{19C117B7-F6C6-4791-9846-CE39A7B77D25}" cxnId="{51E5C23E-6EFB-4E98-95F3-AB7BD2A5AA3D}" type="sibTrans">
      <dgm:prSet/>
      <dgm:spPr/>
      <dgm:t>
        <a:bodyPr/>
        <a:lstStyle/>
        <a:p>
          <a:endParaRPr lang="zh-CN" altLang="en-US"/>
        </a:p>
      </dgm:t>
    </dgm:pt>
    <dgm:pt modelId="{F2EA260C-E5B1-4EB8-98B8-C73AA82A3830}">
      <dgm:prSet phldrT="[文本]"/>
      <dgm:spPr/>
      <dgm:t>
        <a:bodyPr/>
        <a:lstStyle/>
        <a:p>
          <a:r>
            <a:rPr lang="zh-CN" altLang="en-US" dirty="0" smtClean="0"/>
            <a:t>文字内容文字内容</a:t>
          </a:r>
          <a:endParaRPr lang="zh-CN" altLang="en-US" dirty="0"/>
        </a:p>
      </dgm:t>
    </dgm:pt>
    <dgm:pt modelId="{77C9DB3E-84AC-4159-9575-4A4F4A24329F}" cxnId="{325EEB6B-E5CF-4EAF-BC7E-ACD4491C0701}" type="parTrans">
      <dgm:prSet/>
      <dgm:spPr/>
      <dgm:t>
        <a:bodyPr/>
        <a:lstStyle/>
        <a:p>
          <a:endParaRPr lang="zh-CN" altLang="en-US"/>
        </a:p>
      </dgm:t>
    </dgm:pt>
    <dgm:pt modelId="{7411D8BA-43A6-42E7-A55A-5D4E8F6763B2}" cxnId="{325EEB6B-E5CF-4EAF-BC7E-ACD4491C0701}" type="sibTrans">
      <dgm:prSet/>
      <dgm:spPr/>
      <dgm:t>
        <a:bodyPr/>
        <a:lstStyle/>
        <a:p>
          <a:endParaRPr lang="zh-CN" altLang="en-US"/>
        </a:p>
      </dgm:t>
    </dgm:pt>
    <dgm:pt modelId="{563461E3-9F7B-4DD1-89F7-D659D09EB4FE}">
      <dgm:prSet phldrT="[文本]"/>
      <dgm:spPr/>
      <dgm:t>
        <a:bodyPr/>
        <a:lstStyle/>
        <a:p>
          <a:r>
            <a:rPr lang="zh-CN" altLang="en-US" dirty="0" smtClean="0"/>
            <a:t>文字内容文字内容</a:t>
          </a:r>
          <a:endParaRPr lang="zh-CN" altLang="en-US" dirty="0"/>
        </a:p>
      </dgm:t>
    </dgm:pt>
    <dgm:pt modelId="{7F84509F-3024-4C10-BFE9-7C4CAB8AEA84}" cxnId="{6749A618-6C63-4C0B-8FFC-91D74445A530}" type="parTrans">
      <dgm:prSet/>
      <dgm:spPr/>
      <dgm:t>
        <a:bodyPr/>
        <a:lstStyle/>
        <a:p>
          <a:endParaRPr lang="zh-CN" altLang="en-US"/>
        </a:p>
      </dgm:t>
    </dgm:pt>
    <dgm:pt modelId="{59527EC6-1615-4019-B806-1D19580F4321}" cxnId="{6749A618-6C63-4C0B-8FFC-91D74445A530}" type="sibTrans">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t>
        <a:bodyPr/>
        <a:lstStyle/>
        <a:p>
          <a:endParaRPr lang="zh-CN" altLang="en-US"/>
        </a:p>
      </dgm:t>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t>
        <a:bodyPr/>
        <a:lstStyle/>
        <a:p>
          <a:endParaRPr lang="zh-CN" altLang="en-US"/>
        </a:p>
      </dgm:t>
    </dgm:pt>
    <dgm:pt modelId="{0906846D-B162-433A-97D0-D4044DEE67CF}" type="pres">
      <dgm:prSet presAssocID="{533ECE33-4BF9-4660-96E2-2A50AF5200D4}" presName="parentText" presStyleLbl="node1" presStyleIdx="0" presStyleCnt="3">
        <dgm:presLayoutVars>
          <dgm:chMax val="0"/>
          <dgm:bulletEnabled val="1"/>
        </dgm:presLayoutVars>
      </dgm:prSet>
      <dgm:spPr/>
      <dgm:t>
        <a:bodyPr/>
        <a:lstStyle/>
        <a:p>
          <a:endParaRPr lang="zh-CN" altLang="en-US"/>
        </a:p>
      </dgm:t>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t>
        <a:bodyPr/>
        <a:lstStyle/>
        <a:p>
          <a:endParaRPr lang="zh-CN" altLang="en-US"/>
        </a:p>
      </dgm:t>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t>
        <a:bodyPr/>
        <a:lstStyle/>
        <a:p>
          <a:endParaRPr lang="zh-CN" altLang="en-US"/>
        </a:p>
      </dgm:t>
    </dgm:pt>
    <dgm:pt modelId="{C6732B46-C6AA-48F3-A0C4-4ACA7A63178C}" type="pres">
      <dgm:prSet presAssocID="{EF5D9244-B2EE-4C29-8F47-5D3CE0ACF1A7}" presName="parentText" presStyleLbl="node1" presStyleIdx="1" presStyleCnt="3">
        <dgm:presLayoutVars>
          <dgm:chMax val="0"/>
          <dgm:bulletEnabled val="1"/>
        </dgm:presLayoutVars>
      </dgm:prSet>
      <dgm:spPr/>
      <dgm:t>
        <a:bodyPr/>
        <a:lstStyle/>
        <a:p>
          <a:endParaRPr lang="zh-CN" altLang="en-US"/>
        </a:p>
      </dgm:t>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t>
        <a:bodyPr/>
        <a:lstStyle/>
        <a:p>
          <a:endParaRPr lang="zh-CN" altLang="en-US"/>
        </a:p>
      </dgm:t>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t>
        <a:bodyPr/>
        <a:lstStyle/>
        <a:p>
          <a:endParaRPr lang="zh-CN" altLang="en-US"/>
        </a:p>
      </dgm:t>
    </dgm:pt>
    <dgm:pt modelId="{04F6827F-281B-42C5-A9D8-0CB3AAB5A08B}" type="pres">
      <dgm:prSet presAssocID="{0D740781-D3B4-4FDF-87D8-686B0140A31D}" presName="parentText" presStyleLbl="node1" presStyleIdx="2" presStyleCnt="3">
        <dgm:presLayoutVars>
          <dgm:chMax val="0"/>
          <dgm:bulletEnabled val="1"/>
        </dgm:presLayoutVars>
      </dgm:prSet>
      <dgm:spPr/>
      <dgm:t>
        <a:bodyPr/>
        <a:lstStyle/>
        <a:p>
          <a:endParaRPr lang="zh-CN" altLang="en-US"/>
        </a:p>
      </dgm:t>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t>
        <a:bodyPr/>
        <a:lstStyle/>
        <a:p>
          <a:endParaRPr lang="zh-CN" altLang="en-US"/>
        </a:p>
      </dgm:t>
    </dgm:pt>
  </dgm:ptLst>
  <dgm:cxnLst>
    <dgm:cxn modelId="{325EEB6B-E5CF-4EAF-BC7E-ACD4491C0701}" srcId="{0D740781-D3B4-4FDF-87D8-686B0140A31D}" destId="{F2EA260C-E5B1-4EB8-98B8-C73AA82A3830}" srcOrd="0" destOrd="0" parTransId="{77C9DB3E-84AC-4159-9575-4A4F4A24329F}" sibTransId="{7411D8BA-43A6-42E7-A55A-5D4E8F6763B2}"/>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26C57CCC-F96C-4191-9713-033174245393}" type="presOf" srcId="{E95A0273-E642-4127-B438-45D95C69FDCC}" destId="{35B04919-E45A-445B-8E33-878B767387DD}" srcOrd="0" destOrd="0" presId="urn:microsoft.com/office/officeart/2005/8/layout/list1"/>
    <dgm:cxn modelId="{EE7CCF71-05C4-4D10-B029-071D8EB1D96D}" srcId="{F0B78CBC-CBDA-46C9-929E-85199E667CC4}" destId="{533ECE33-4BF9-4660-96E2-2A50AF5200D4}" srcOrd="0" destOrd="0" parTransId="{4FEF3489-B718-4466-8BCE-E7885049A98A}" sibTransId="{326212A5-835D-47CE-86C4-D3AFDADF71CC}"/>
    <dgm:cxn modelId="{C00DA062-B793-417D-835E-33348A3C78E5}" srcId="{EF5D9244-B2EE-4C29-8F47-5D3CE0ACF1A7}" destId="{E95A0273-E642-4127-B438-45D95C69FDCC}" srcOrd="0" destOrd="0" parTransId="{A29485EC-6F7A-48CD-88A5-0EED59B9EE4E}" sibTransId="{7C0A3567-4947-4BF0-B38A-DB850C15DA21}"/>
    <dgm:cxn modelId="{2B7D2A9D-C8B2-491E-8F6C-00EE845F332C}" srcId="{F0B78CBC-CBDA-46C9-929E-85199E667CC4}" destId="{EF5D9244-B2EE-4C29-8F47-5D3CE0ACF1A7}" srcOrd="1" destOrd="0" parTransId="{B5438507-6D71-43E6-B28B-BEF08BD1AF2A}" sibTransId="{50668C4E-E5B8-4D35-BFBA-84AC5EA6E4C4}"/>
    <dgm:cxn modelId="{2FAAEC62-C31B-436B-A2F0-DBF3085CA36C}" type="presOf" srcId="{EF5D9244-B2EE-4C29-8F47-5D3CE0ACF1A7}" destId="{C520F909-4BA8-412B-9792-9EBD8ED39BFE}"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5D56F45A-6B98-4E6F-836F-E9377E96D7BE}" type="presOf" srcId="{F2EA260C-E5B1-4EB8-98B8-C73AA82A3830}" destId="{6A001656-CA27-4567-96E8-EF933E971BD3}" srcOrd="0" destOrd="0" presId="urn:microsoft.com/office/officeart/2005/8/layout/list1"/>
    <dgm:cxn modelId="{6749A618-6C63-4C0B-8FFC-91D74445A530}" srcId="{0D740781-D3B4-4FDF-87D8-686B0140A31D}" destId="{563461E3-9F7B-4DD1-89F7-D659D09EB4FE}" srcOrd="1" destOrd="0" parTransId="{7F84509F-3024-4C10-BFE9-7C4CAB8AEA84}" sibTransId="{59527EC6-1615-4019-B806-1D19580F4321}"/>
    <dgm:cxn modelId="{160BB72E-2606-4B11-9642-55ABEAF3F353}" type="presOf" srcId="{0D740781-D3B4-4FDF-87D8-686B0140A31D}" destId="{04F6827F-281B-42C5-A9D8-0CB3AAB5A08B}" srcOrd="1" destOrd="0" presId="urn:microsoft.com/office/officeart/2005/8/layout/list1"/>
    <dgm:cxn modelId="{82FFFA48-C3F7-4AD5-AB5D-F844542866F4}" type="presOf" srcId="{F0B78CBC-CBDA-46C9-929E-85199E667CC4}" destId="{ECFE74ED-7105-4194-8680-BB25A1E49CFB}" srcOrd="0" destOrd="0" presId="urn:microsoft.com/office/officeart/2005/8/layout/list1"/>
    <dgm:cxn modelId="{51E5C23E-6EFB-4E98-95F3-AB7BD2A5AA3D}" srcId="{EF5D9244-B2EE-4C29-8F47-5D3CE0ACF1A7}" destId="{073E84FE-B18B-4D22-AF7B-4B184FDAA9BA}" srcOrd="1" destOrd="0" parTransId="{DBCDC834-68C5-4986-9853-F1C27B73FB99}" sibTransId="{19C117B7-F6C6-4791-9846-CE39A7B77D25}"/>
    <dgm:cxn modelId="{69AE542A-34A1-405D-BB6C-2227C1B77071}" type="presOf" srcId="{073E84FE-B18B-4D22-AF7B-4B184FDAA9BA}" destId="{35B04919-E45A-445B-8E33-878B767387DD}" srcOrd="0" destOrd="1"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993DF85A-FEE7-46C2-97BC-DF3C996E9B7E}" type="presOf" srcId="{DAEB6F84-7DA0-4FE4-89DD-662120E27507}" destId="{D6C023B1-4119-4CE8-963E-7A50604B78B9}" srcOrd="0" destOrd="1" presId="urn:microsoft.com/office/officeart/2005/8/layout/list1"/>
    <dgm:cxn modelId="{E1419CD1-8920-4377-808E-6146F676871D}" type="presOf" srcId="{533ECE33-4BF9-4660-96E2-2A50AF5200D4}" destId="{49D4B14C-BC5E-4E30-9E57-C9556B2181F7}"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0811E898-DF03-46AF-BE06-B5521C93831D}" type="presOf" srcId="{0D740781-D3B4-4FDF-87D8-686B0140A31D}" destId="{D974D2DC-BF0E-48C6-8EDA-F113B445A6CF}" srcOrd="0" destOrd="0" presId="urn:microsoft.com/office/officeart/2005/8/layout/list1"/>
    <dgm:cxn modelId="{6E9790AE-7A7F-4ADB-9C5D-18E7DE6356E2}" type="presOf" srcId="{533ECE33-4BF9-4660-96E2-2A50AF5200D4}" destId="{0906846D-B162-433A-97D0-D4044DEE67CF}" srcOrd="1" destOrd="0"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hasCustomPrompt="1"/>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hasCustomPrompt="1"/>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hasCustomPrompt="1"/>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110" y="273600"/>
            <a:ext cx="822933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5" name="PlaceHolder 2"/>
          <p:cNvSpPr>
            <a:spLocks noGrp="1"/>
          </p:cNvSpPr>
          <p:nvPr>
            <p:ph type="subTitle"/>
          </p:nvPr>
        </p:nvSpPr>
        <p:spPr>
          <a:xfrm>
            <a:off x="457110" y="1604520"/>
            <a:ext cx="822933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hasCustomPrompt="1"/>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7.emf"/><Relationship Id="rId21" Type="http://schemas.microsoft.com/office/2007/relationships/hdphoto" Target="../media/hdphoto2.wdp"/><Relationship Id="rId20" Type="http://schemas.openxmlformats.org/officeDocument/2006/relationships/image" Target="../media/image6.png"/><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image" Target="../media/image3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x-none" altLang="zh-CN" sz="3600" dirty="0"/>
              <a:t>基于全景相机的视觉SLAM系统开发</a:t>
            </a:r>
            <a:endParaRPr lang="x-none" altLang="zh-CN" sz="3600" dirty="0"/>
          </a:p>
        </p:txBody>
      </p:sp>
      <p:sp>
        <p:nvSpPr>
          <p:cNvPr id="5" name="副标题 4"/>
          <p:cNvSpPr>
            <a:spLocks noGrp="1"/>
          </p:cNvSpPr>
          <p:nvPr>
            <p:ph type="subTitle" idx="1"/>
          </p:nvPr>
        </p:nvSpPr>
        <p:spPr/>
        <p:txBody>
          <a:bodyPr/>
          <a:lstStyle/>
          <a:p>
            <a:r>
              <a:rPr lang="zh-CN" altLang="en-US" dirty="0" smtClean="0"/>
              <a:t>主讲人姓名</a:t>
            </a:r>
            <a:r>
              <a:rPr lang="x-none" altLang="zh-CN" dirty="0" smtClean="0"/>
              <a:t>: l林敏捷</a:t>
            </a:r>
            <a:endParaRPr lang="x-none" altLang="zh-CN" dirty="0" smtClean="0"/>
          </a:p>
        </p:txBody>
      </p:sp>
      <p:sp>
        <p:nvSpPr>
          <p:cNvPr id="6" name="文本占位符 5"/>
          <p:cNvSpPr>
            <a:spLocks noGrp="1"/>
          </p:cNvSpPr>
          <p:nvPr>
            <p:ph type="body" sz="quarter" idx="10"/>
          </p:nvPr>
        </p:nvSpPr>
        <p:spPr/>
        <p:txBody>
          <a:bodyPr/>
          <a:lstStyle/>
          <a:p>
            <a:r>
              <a:rPr lang="en-US" altLang="zh-CN" dirty="0" smtClean="0"/>
              <a:t>201</a:t>
            </a:r>
            <a:r>
              <a:rPr lang="x-none" altLang="en-US" dirty="0" smtClean="0"/>
              <a:t>8</a:t>
            </a:r>
            <a:r>
              <a:rPr lang="zh-CN" altLang="en-US" dirty="0" smtClean="0"/>
              <a:t>年</a:t>
            </a:r>
            <a:r>
              <a:rPr lang="x-none" altLang="zh-CN" dirty="0" smtClean="0"/>
              <a:t>1</a:t>
            </a:r>
            <a:r>
              <a:rPr lang="zh-CN" altLang="en-US" dirty="0" smtClean="0"/>
              <a:t>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27965" y="1459230"/>
            <a:ext cx="3429000" cy="3215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解决方法2：GPU加速</a:t>
            </a:r>
            <a:endParaRPr lang="en-US" sz="1350" b="0" strike="noStrike" spc="-1">
              <a:solidFill>
                <a:srgbClr val="000000"/>
              </a:solidFill>
              <a:uFill>
                <a:solidFill>
                  <a:srgbClr val="FFFFFF"/>
                </a:solidFill>
              </a:uFill>
              <a:latin typeface="Arial" panose="02080604020202020204" charset="0"/>
            </a:endParaRPr>
          </a:p>
        </p:txBody>
      </p:sp>
      <p:sp>
        <p:nvSpPr>
          <p:cNvPr id="180" name="TextShape 2"/>
          <p:cNvSpPr txBox="1"/>
          <p:nvPr/>
        </p:nvSpPr>
        <p:spPr>
          <a:xfrm>
            <a:off x="205740" y="1769745"/>
            <a:ext cx="6103620" cy="3263265"/>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众所周知 特征点SLAM中最耗时的还是前端中的特征提取：</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幸运的是这部分可以使用GPU进行加速</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特征点检测+描述子计算流程：</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Intput :  source image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Step1:   建立图像金字塔： （resize)</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Step2:    对图像金字塔的每一层计算的Fast特征点（对层中过多特征点进行删除）</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Step3:   计算所有特征点的描述子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实用技巧：在实现上特征点是通过cell的方式进行储存的，类似OtcoTree，这样做的好处就在于对于有初始位姿时，可以只在CELL中进行查找而不要全局搜索。</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p:txBody>
      </p:sp>
      <p:graphicFrame>
        <p:nvGraphicFramePr>
          <p:cNvPr id="2" name="Table 1"/>
          <p:cNvGraphicFramePr/>
          <p:nvPr/>
        </p:nvGraphicFramePr>
        <p:xfrm>
          <a:off x="931386" y="5587365"/>
          <a:ext cx="4394835" cy="739140"/>
        </p:xfrm>
        <a:graphic>
          <a:graphicData uri="http://schemas.openxmlformats.org/drawingml/2006/table">
            <a:tbl>
              <a:tblPr firstRow="1" bandRow="1">
                <a:tableStyleId>{5C22544A-7EE6-4342-B048-85BDC9FD1C3A}</a:tableStyleId>
              </a:tblPr>
              <a:tblGrid>
                <a:gridCol w="879475"/>
                <a:gridCol w="878205"/>
                <a:gridCol w="879475"/>
                <a:gridCol w="878840"/>
                <a:gridCol w="878840"/>
              </a:tblGrid>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nFeatures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1000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1200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1400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1600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time cost </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11.8263ms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11.936ms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11.7524ms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11.9847ms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852035" y="1196340"/>
            <a:ext cx="4098608" cy="2021681"/>
          </a:xfrm>
          <a:prstGeom prst="rect">
            <a:avLst/>
          </a:prstGeom>
        </p:spPr>
      </p:pic>
      <p:sp>
        <p:nvSpPr>
          <p:cNvPr id="4" name="标题 2"/>
          <p:cNvSpPr>
            <a:spLocks noGrp="1"/>
          </p:cNvSpPr>
          <p:nvPr>
            <p:ph type="title"/>
          </p:nvPr>
        </p:nvSpPr>
        <p:spPr>
          <a:xfrm>
            <a:off x="485769" y="949512"/>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06818" y="126711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10"/>
          <p:cNvSpPr txBox="1"/>
          <p:nvPr/>
        </p:nvSpPr>
        <p:spPr>
          <a:xfrm>
            <a:off x="2919518" y="2208184"/>
            <a:ext cx="4387392" cy="365760"/>
          </a:xfrm>
          <a:prstGeom prst="rect">
            <a:avLst/>
          </a:prstGeom>
          <a:noFill/>
        </p:spPr>
        <p:txBody>
          <a:bodyPr wrap="square" rtlCol="0">
            <a:spAutoFit/>
          </a:bodyPr>
          <a:p>
            <a:r>
              <a:rPr lang="x-none"/>
              <a:t>初始化</a:t>
            </a:r>
            <a:endParaRPr lang="x-none"/>
          </a:p>
        </p:txBody>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94164" y="1676876"/>
            <a:ext cx="5720715" cy="1170305"/>
          </a:xfrm>
          <a:prstGeom prst="rect">
            <a:avLst/>
          </a:prstGeom>
          <a:noFill/>
        </p:spPr>
        <p:txBody>
          <a:bodyPr wrap="square" rtlCol="0">
            <a:spAutoFit/>
          </a:bodyPr>
          <a:p>
            <a:pPr algn="just"/>
            <a:r>
              <a:rPr lang="x-none" altLang="en-US" sz="1350"/>
              <a:t>初始化 :特征匹配  （grid的匹配方式）</a:t>
            </a:r>
            <a:endParaRPr lang="x-none" altLang="en-US" sz="1350"/>
          </a:p>
          <a:p>
            <a:pPr algn="just"/>
            <a:endParaRPr lang="x-none" altLang="en-US" sz="1350"/>
          </a:p>
          <a:p>
            <a:pPr algn="just"/>
            <a:r>
              <a:rPr lang="x-none" altLang="en-US" sz="1350"/>
              <a:t>在特征提取的过程中暂时忽略了描述子点对分布因为图像变形的畸变；</a:t>
            </a:r>
            <a:endParaRPr lang="x-none" altLang="en-US" sz="1350"/>
          </a:p>
          <a:p>
            <a:pPr algn="just"/>
            <a:r>
              <a:rPr lang="x-none" altLang="en-US" sz="1350"/>
              <a:t>其合理性可以通过匹配两个不同视角下的图片进行验证。  </a:t>
            </a:r>
            <a:endParaRPr lang="x-none" altLang="en-US" sz="1350"/>
          </a:p>
          <a:p>
            <a:endParaRPr lang="x-none" altLang="en-US" sz="1350"/>
          </a:p>
        </p:txBody>
      </p:sp>
      <p:pic>
        <p:nvPicPr>
          <p:cNvPr id="2" name="Picture 1" descr="matches"/>
          <p:cNvPicPr>
            <a:picLocks noChangeAspect="1"/>
          </p:cNvPicPr>
          <p:nvPr/>
        </p:nvPicPr>
        <p:blipFill>
          <a:blip r:embed="rId1"/>
          <a:stretch>
            <a:fillRect/>
          </a:stretch>
        </p:blipFill>
        <p:spPr>
          <a:xfrm>
            <a:off x="405289" y="3031649"/>
            <a:ext cx="3478530" cy="3478530"/>
          </a:xfrm>
          <a:prstGeom prst="rect">
            <a:avLst/>
          </a:prstGeom>
        </p:spPr>
      </p:pic>
      <p:pic>
        <p:nvPicPr>
          <p:cNvPr id="175" name="Picture 174"/>
          <p:cNvPicPr/>
          <p:nvPr/>
        </p:nvPicPr>
        <p:blipFill>
          <a:blip r:embed="rId2"/>
          <a:stretch>
            <a:fillRect/>
          </a:stretch>
        </p:blipFill>
        <p:spPr>
          <a:xfrm>
            <a:off x="4728528" y="4358799"/>
            <a:ext cx="3942874" cy="1955483"/>
          </a:xfrm>
          <a:prstGeom prst="rect">
            <a:avLst/>
          </a:prstGeom>
          <a:ln>
            <a:noFill/>
          </a:ln>
        </p:spPr>
      </p:pic>
      <p:sp>
        <p:nvSpPr>
          <p:cNvPr id="3" name="Text Box 2"/>
          <p:cNvSpPr txBox="1"/>
          <p:nvPr/>
        </p:nvSpPr>
        <p:spPr>
          <a:xfrm>
            <a:off x="4660583" y="3076734"/>
            <a:ext cx="4174331" cy="1188085"/>
          </a:xfrm>
          <a:prstGeom prst="rect">
            <a:avLst/>
          </a:prstGeom>
          <a:noFill/>
        </p:spPr>
        <p:txBody>
          <a:bodyPr wrap="square" rtlCol="0">
            <a:spAutoFit/>
          </a:bodyPr>
          <a:p>
            <a:pPr algn="just"/>
            <a:r>
              <a:rPr lang="x-none" altLang="en-US" sz="1350"/>
              <a:t>从匹配的情况也可以看出特征匹配好的结果都集中在图像中部，因这块区域的图像变形小。因此在特征提取的过程中放弃上下部分的特征点是可行的。使用如下图的mask进行特征点的提取。  </a:t>
            </a:r>
            <a:endParaRPr lang="x-none" altLang="en-US" sz="1350"/>
          </a:p>
          <a:p>
            <a:endParaRPr lang="x-none" altLang="en-US" sz="1350"/>
          </a:p>
        </p:txBody>
      </p:sp>
      <p:sp>
        <p:nvSpPr>
          <p:cNvPr id="5"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6364" y="1731963"/>
            <a:ext cx="4802505" cy="2225040"/>
          </a:xfrm>
          <a:prstGeom prst="rect">
            <a:avLst/>
          </a:prstGeom>
          <a:noFill/>
        </p:spPr>
        <p:txBody>
          <a:bodyPr wrap="square" rtlCol="0">
            <a:spAutoFit/>
          </a:bodyPr>
          <a:p>
            <a:r>
              <a:rPr lang="x-none" altLang="en-US" sz="1350"/>
              <a:t>初始化</a:t>
            </a:r>
            <a:endParaRPr lang="x-none" altLang="en-US" sz="1350"/>
          </a:p>
          <a:p>
            <a:r>
              <a:rPr lang="x-none" altLang="en-US" sz="1350"/>
              <a:t>计算本质矩阵E，通过本质矩阵E来恢复转化矩阵T (R,t)。</a:t>
            </a:r>
            <a:endParaRPr lang="x-none" altLang="en-US" sz="1350"/>
          </a:p>
          <a:p>
            <a:r>
              <a:rPr lang="x-none" altLang="en-US" sz="1350"/>
              <a:t>在分解本质矩阵的过程中会遇到 4 solutions 的问题；</a:t>
            </a:r>
            <a:endParaRPr lang="x-none" altLang="en-US" sz="1350"/>
          </a:p>
          <a:p>
            <a:r>
              <a:rPr lang="x-none" altLang="en-US" sz="1350"/>
              <a:t>常见的办法就是判断4个解各自恢复的点的深度，但是对于panoramic image 正确解也会产生负数的深度值。</a:t>
            </a:r>
            <a:endParaRPr lang="x-none" altLang="en-US" sz="1350"/>
          </a:p>
          <a:p>
            <a:r>
              <a:rPr lang="x-none" altLang="en-US" sz="1350"/>
              <a:t>solution: </a:t>
            </a:r>
            <a:endParaRPr lang="x-none" altLang="en-US" sz="1350"/>
          </a:p>
          <a:p>
            <a:r>
              <a:rPr lang="x-none" altLang="en-US" sz="1350"/>
              <a:t>在初始化的过程中只使用前向视角的特征点，在确定了正确解之后再对后面的点进行深度值的恢复；</a:t>
            </a:r>
            <a:endParaRPr lang="x-none" altLang="en-US" sz="1350"/>
          </a:p>
          <a:p>
            <a:r>
              <a:rPr lang="x-none" altLang="en-US" sz="1350"/>
              <a:t>使用如下图的mask进行特征提取，提取的到的特征都在相机前方（特征点的深度值为正）。</a:t>
            </a:r>
            <a:endParaRPr lang="x-none" altLang="en-US" sz="1350"/>
          </a:p>
        </p:txBody>
      </p:sp>
      <p:pic>
        <p:nvPicPr>
          <p:cNvPr id="3" name="Picture 2"/>
          <p:cNvPicPr>
            <a:picLocks noChangeAspect="1"/>
          </p:cNvPicPr>
          <p:nvPr/>
        </p:nvPicPr>
        <p:blipFill>
          <a:blip r:embed="rId1"/>
          <a:stretch>
            <a:fillRect/>
          </a:stretch>
        </p:blipFill>
        <p:spPr>
          <a:xfrm>
            <a:off x="6109176" y="1168876"/>
            <a:ext cx="2673668" cy="4848701"/>
          </a:xfrm>
          <a:prstGeom prst="rect">
            <a:avLst/>
          </a:prstGeom>
        </p:spPr>
      </p:pic>
      <p:pic>
        <p:nvPicPr>
          <p:cNvPr id="2" name="Picture 1" descr="mask_front"/>
          <p:cNvPicPr>
            <a:picLocks noChangeAspect="1"/>
          </p:cNvPicPr>
          <p:nvPr/>
        </p:nvPicPr>
        <p:blipFill>
          <a:blip r:embed="rId2"/>
          <a:stretch>
            <a:fillRect/>
          </a:stretch>
        </p:blipFill>
        <p:spPr>
          <a:xfrm>
            <a:off x="235903" y="3729990"/>
            <a:ext cx="2924175" cy="1462088"/>
          </a:xfrm>
          <a:prstGeom prst="rect">
            <a:avLst/>
          </a:prstGeom>
        </p:spPr>
      </p:pic>
      <p:pic>
        <p:nvPicPr>
          <p:cNvPr id="5" name="Picture 4" descr="frame2600"/>
          <p:cNvPicPr>
            <a:picLocks noChangeAspect="1"/>
          </p:cNvPicPr>
          <p:nvPr/>
        </p:nvPicPr>
        <p:blipFill>
          <a:blip r:embed="rId3"/>
          <a:stretch>
            <a:fillRect/>
          </a:stretch>
        </p:blipFill>
        <p:spPr>
          <a:xfrm>
            <a:off x="197961" y="5301456"/>
            <a:ext cx="2484596" cy="1323499"/>
          </a:xfrm>
          <a:prstGeom prst="rect">
            <a:avLst/>
          </a:prstGeom>
        </p:spPr>
      </p:pic>
      <p:pic>
        <p:nvPicPr>
          <p:cNvPr id="6" name="Picture 5" descr="frame2605"/>
          <p:cNvPicPr>
            <a:picLocks noChangeAspect="1"/>
          </p:cNvPicPr>
          <p:nvPr/>
        </p:nvPicPr>
        <p:blipFill>
          <a:blip r:embed="rId4"/>
          <a:stretch>
            <a:fillRect/>
          </a:stretch>
        </p:blipFill>
        <p:spPr>
          <a:xfrm>
            <a:off x="2761615" y="5311934"/>
            <a:ext cx="2484120" cy="1323499"/>
          </a:xfrm>
          <a:prstGeom prst="rect">
            <a:avLst/>
          </a:prstGeom>
        </p:spPr>
      </p:pic>
      <p:sp>
        <p:nvSpPr>
          <p:cNvPr id="7"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91356" y="2179479"/>
            <a:ext cx="6679406" cy="1286351"/>
          </a:xfrm>
          <a:prstGeom prst="rect">
            <a:avLst/>
          </a:prstGeom>
        </p:spPr>
      </p:pic>
      <p:sp>
        <p:nvSpPr>
          <p:cNvPr id="4" name="Text Box 3"/>
          <p:cNvSpPr txBox="1"/>
          <p:nvPr/>
        </p:nvSpPr>
        <p:spPr>
          <a:xfrm>
            <a:off x="205899" y="1560513"/>
            <a:ext cx="4802505" cy="944880"/>
          </a:xfrm>
          <a:prstGeom prst="rect">
            <a:avLst/>
          </a:prstGeom>
          <a:noFill/>
        </p:spPr>
        <p:txBody>
          <a:bodyPr wrap="square" rtlCol="0">
            <a:spAutoFit/>
          </a:bodyPr>
          <a:p>
            <a:r>
              <a:rPr lang="x-none" altLang="en-US" sz="1350"/>
              <a:t>特征点三角化</a:t>
            </a:r>
            <a:endParaRPr lang="x-none" altLang="en-US" sz="1350"/>
          </a:p>
          <a:p>
            <a:r>
              <a:rPr lang="x-none" altLang="en-US" sz="1350"/>
              <a:t>三角化在初始化过程中两个地方使用到：</a:t>
            </a:r>
            <a:endParaRPr lang="x-none" altLang="en-US" sz="1350"/>
          </a:p>
          <a:p>
            <a:r>
              <a:rPr lang="x-none" altLang="en-US" sz="1350"/>
              <a:t>1.判断本质矩阵分解的正确性；</a:t>
            </a:r>
            <a:endParaRPr lang="x-none" altLang="en-US" sz="1350"/>
          </a:p>
          <a:p>
            <a:r>
              <a:rPr lang="x-none" altLang="en-US" sz="1350"/>
              <a:t>2.初始化3D点地图；</a:t>
            </a:r>
            <a:endParaRPr lang="x-none" altLang="en-US" sz="1350"/>
          </a:p>
        </p:txBody>
      </p:sp>
      <p:sp>
        <p:nvSpPr>
          <p:cNvPr id="2"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a:bodyPr>
          <a:lstStyle/>
          <a:p>
            <a:r>
              <a:rPr lang="x-none" altLang="zh-CN" dirty="0" smtClean="0"/>
              <a:t>相机模型</a:t>
            </a:r>
            <a:endParaRPr lang="x-none"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文字内容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p:txBody>
      </p:sp>
      <p:sp>
        <p:nvSpPr>
          <p:cNvPr id="3" name="标题 2"/>
          <p:cNvSpPr>
            <a:spLocks noGrp="1"/>
          </p:cNvSpPr>
          <p:nvPr>
            <p:ph type="title"/>
          </p:nvPr>
        </p:nvSpPr>
        <p:spPr/>
        <p:txBody>
          <a:bodyPr/>
          <a:lstStyle/>
          <a:p>
            <a:r>
              <a:rPr lang="zh-CN" altLang="en-US" dirty="0" smtClean="0"/>
              <a:t>标题内容</a:t>
            </a:r>
            <a:r>
              <a:rPr lang="zh-CN" altLang="en-US" dirty="0"/>
              <a:t>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纯标题页面标题</a:t>
            </a:r>
            <a:r>
              <a:rPr lang="zh-CN" altLang="en-US" dirty="0"/>
              <a:t>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a:t>
            </a:r>
            <a:r>
              <a:rPr lang="zh-CN" altLang="en-US" dirty="0" smtClean="0"/>
              <a:t>简版内页去除了题图，换以纯色背景；</a:t>
            </a:r>
            <a:endParaRPr lang="en-US" altLang="zh-CN" dirty="0" smtClean="0"/>
          </a:p>
          <a:p>
            <a:r>
              <a:rPr lang="zh-CN" altLang="en-US" dirty="0" smtClean="0"/>
              <a:t>供内页内容较为复杂时使用，可以避免复杂图片对内容呈现的干扰；</a:t>
            </a:r>
            <a:endParaRPr lang="en-US" altLang="zh-CN" dirty="0" smtClean="0"/>
          </a:p>
          <a:p>
            <a:r>
              <a:rPr lang="zh-CN" altLang="en-US" dirty="0" smtClean="0"/>
              <a:t>供</a:t>
            </a:r>
            <a:r>
              <a:rPr lang="en-US" altLang="zh-CN" dirty="0" smtClean="0"/>
              <a:t>PPT</a:t>
            </a:r>
            <a:r>
              <a:rPr lang="zh-CN" altLang="en-US" dirty="0" smtClean="0"/>
              <a:t>使用场合较为严肃，不适合复杂图片出现的情况下。</a:t>
            </a:r>
            <a:endParaRPr lang="en-US" altLang="zh-CN" dirty="0" smtClean="0"/>
          </a:p>
          <a:p>
            <a:r>
              <a:rPr lang="zh-CN" altLang="en-US" dirty="0" smtClean="0"/>
              <a:t>如需使用，建议</a:t>
            </a:r>
            <a:r>
              <a:rPr lang="en-US" altLang="zh-CN" dirty="0" smtClean="0"/>
              <a:t>PPT</a:t>
            </a:r>
            <a:r>
              <a:rPr lang="zh-CN" altLang="en-US" dirty="0" smtClean="0"/>
              <a:t>所有内页均使用极简版式，可以达到更简洁清爽的效果。</a:t>
            </a:r>
            <a:endParaRPr lang="zh-CN" altLang="en-US" dirty="0"/>
          </a:p>
        </p:txBody>
      </p:sp>
      <p:sp>
        <p:nvSpPr>
          <p:cNvPr id="3" name="标题 2"/>
          <p:cNvSpPr>
            <a:spLocks noGrp="1"/>
          </p:cNvSpPr>
          <p:nvPr>
            <p:ph type="title"/>
          </p:nvPr>
        </p:nvSpPr>
        <p:spPr/>
        <p:txBody>
          <a:bodyPr/>
          <a:lstStyle/>
          <a:p>
            <a:r>
              <a:rPr lang="zh-CN" altLang="en-US" dirty="0" smtClean="0"/>
              <a:t>极简版内页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a:bodyPr>
          <a:p>
            <a:r>
              <a:rPr lang="x-none" altLang="zh-CN" sz="2000" dirty="0" smtClean="0">
                <a:solidFill>
                  <a:schemeClr val="accent1"/>
                </a:solidFill>
                <a:latin typeface="+mj-ea"/>
              </a:rPr>
              <a:t>背景（略）</a:t>
            </a:r>
            <a:endParaRPr lang="x-none" altLang="zh-CN" sz="2000" dirty="0" smtClean="0">
              <a:solidFill>
                <a:schemeClr val="accent1"/>
              </a:solidFill>
              <a:latin typeface="+mj-ea"/>
            </a:endParaRPr>
          </a:p>
        </p:txBody>
      </p:sp>
      <p:sp>
        <p:nvSpPr>
          <p:cNvPr id="2" name="Text Box 1"/>
          <p:cNvSpPr txBox="1"/>
          <p:nvPr/>
        </p:nvSpPr>
        <p:spPr>
          <a:xfrm>
            <a:off x="467360" y="1640205"/>
            <a:ext cx="7961630" cy="640080"/>
          </a:xfrm>
          <a:prstGeom prst="rect">
            <a:avLst/>
          </a:prstGeom>
          <a:noFill/>
        </p:spPr>
        <p:txBody>
          <a:bodyPr wrap="square" rtlCol="0">
            <a:spAutoFit/>
          </a:bodyPr>
          <a:p>
            <a:r>
              <a:rPr lang="x-none" altLang="en-US"/>
              <a:t>研究意义：</a:t>
            </a:r>
            <a:endParaRPr lang="x-none" altLang="en-US"/>
          </a:p>
          <a:p>
            <a:r>
              <a:rPr lang="x-none" altLang="en-US"/>
              <a:t>大视角（全景）相机可以提高系统的鲁棒性和精度</a:t>
            </a:r>
            <a:endParaRPr lang="x-none" altLang="en-US"/>
          </a:p>
        </p:txBody>
      </p:sp>
      <p:grpSp>
        <p:nvGrpSpPr>
          <p:cNvPr id="11" name="Group 10"/>
          <p:cNvGrpSpPr/>
          <p:nvPr/>
        </p:nvGrpSpPr>
        <p:grpSpPr>
          <a:xfrm>
            <a:off x="344170" y="2876550"/>
            <a:ext cx="3166110" cy="3543935"/>
            <a:chOff x="542" y="4530"/>
            <a:chExt cx="4986" cy="5581"/>
          </a:xfrm>
        </p:grpSpPr>
        <p:sp>
          <p:nvSpPr>
            <p:cNvPr id="9" name="Text Box 8"/>
            <p:cNvSpPr txBox="1"/>
            <p:nvPr/>
          </p:nvSpPr>
          <p:spPr>
            <a:xfrm>
              <a:off x="542" y="9515"/>
              <a:ext cx="4164" cy="597"/>
            </a:xfrm>
            <a:prstGeom prst="rect">
              <a:avLst/>
            </a:prstGeom>
            <a:noFill/>
          </p:spPr>
          <p:txBody>
            <a:bodyPr wrap="square" rtlCol="0">
              <a:spAutoFit/>
            </a:bodyPr>
            <a:p>
              <a:r>
                <a:rPr lang="x-none" altLang="en-US"/>
                <a:t>timestamp 1</a:t>
              </a:r>
              <a:endParaRPr lang="x-none" altLang="en-US"/>
            </a:p>
          </p:txBody>
        </p:sp>
        <p:sp>
          <p:nvSpPr>
            <p:cNvPr id="10" name="Rectangle 9"/>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 name="Group 11"/>
          <p:cNvGrpSpPr/>
          <p:nvPr/>
        </p:nvGrpSpPr>
        <p:grpSpPr>
          <a:xfrm>
            <a:off x="3536315" y="2889250"/>
            <a:ext cx="3166745" cy="3544570"/>
            <a:chOff x="542" y="4530"/>
            <a:chExt cx="4987" cy="5582"/>
          </a:xfrm>
        </p:grpSpPr>
        <p:sp>
          <p:nvSpPr>
            <p:cNvPr id="13" name="Text Box 12"/>
            <p:cNvSpPr txBox="1"/>
            <p:nvPr/>
          </p:nvSpPr>
          <p:spPr>
            <a:xfrm>
              <a:off x="542" y="9515"/>
              <a:ext cx="4164" cy="597"/>
            </a:xfrm>
            <a:prstGeom prst="rect">
              <a:avLst/>
            </a:prstGeom>
            <a:noFill/>
          </p:spPr>
          <p:txBody>
            <a:bodyPr wrap="square" rtlCol="0">
              <a:spAutoFit/>
            </a:bodyPr>
            <a:p>
              <a:r>
                <a:rPr lang="x-none" altLang="en-US"/>
                <a:t>timestamp 2</a:t>
              </a:r>
              <a:endParaRPr lang="x-none" altLang="en-US"/>
            </a:p>
          </p:txBody>
        </p:sp>
        <p:sp>
          <p:nvSpPr>
            <p:cNvPr id="14" name="Rectangle 13"/>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 name="Group 15"/>
          <p:cNvGrpSpPr/>
          <p:nvPr/>
        </p:nvGrpSpPr>
        <p:grpSpPr>
          <a:xfrm>
            <a:off x="551180" y="3006090"/>
            <a:ext cx="2879090" cy="1444625"/>
            <a:chOff x="868" y="4734"/>
            <a:chExt cx="4534" cy="2275"/>
          </a:xfrm>
        </p:grpSpPr>
        <p:pic>
          <p:nvPicPr>
            <p:cNvPr id="4" name="Picture 3" descr="0"/>
            <p:cNvPicPr>
              <a:picLocks noChangeAspect="1"/>
            </p:cNvPicPr>
            <p:nvPr/>
          </p:nvPicPr>
          <p:blipFill>
            <a:blip r:embed="rId1"/>
            <a:stretch>
              <a:fillRect/>
            </a:stretch>
          </p:blipFill>
          <p:spPr>
            <a:xfrm>
              <a:off x="868" y="4743"/>
              <a:ext cx="4535" cy="2266"/>
            </a:xfrm>
            <a:prstGeom prst="rect">
              <a:avLst/>
            </a:prstGeom>
          </p:spPr>
        </p:pic>
        <p:sp>
          <p:nvSpPr>
            <p:cNvPr id="15" name="Text Box 14"/>
            <p:cNvSpPr txBox="1"/>
            <p:nvPr/>
          </p:nvSpPr>
          <p:spPr>
            <a:xfrm>
              <a:off x="930" y="4734"/>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18" name="Group 17"/>
          <p:cNvGrpSpPr/>
          <p:nvPr/>
        </p:nvGrpSpPr>
        <p:grpSpPr>
          <a:xfrm>
            <a:off x="3690620" y="3034030"/>
            <a:ext cx="2879090" cy="1444625"/>
            <a:chOff x="5812" y="4778"/>
            <a:chExt cx="4534" cy="2275"/>
          </a:xfrm>
        </p:grpSpPr>
        <p:pic>
          <p:nvPicPr>
            <p:cNvPr id="6" name="Picture 5" descr="24"/>
            <p:cNvPicPr>
              <a:picLocks noChangeAspect="1"/>
            </p:cNvPicPr>
            <p:nvPr/>
          </p:nvPicPr>
          <p:blipFill>
            <a:blip r:embed="rId2"/>
            <a:stretch>
              <a:fillRect/>
            </a:stretch>
          </p:blipFill>
          <p:spPr>
            <a:xfrm>
              <a:off x="5812" y="4787"/>
              <a:ext cx="4535" cy="2266"/>
            </a:xfrm>
            <a:prstGeom prst="rect">
              <a:avLst/>
            </a:prstGeom>
          </p:spPr>
        </p:pic>
        <p:sp>
          <p:nvSpPr>
            <p:cNvPr id="17" name="Text Box 16"/>
            <p:cNvSpPr txBox="1"/>
            <p:nvPr/>
          </p:nvSpPr>
          <p:spPr>
            <a:xfrm>
              <a:off x="5890" y="4778"/>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22" name="Group 21"/>
          <p:cNvGrpSpPr/>
          <p:nvPr/>
        </p:nvGrpSpPr>
        <p:grpSpPr>
          <a:xfrm>
            <a:off x="534035" y="4595495"/>
            <a:ext cx="2879090" cy="1437640"/>
            <a:chOff x="841" y="7237"/>
            <a:chExt cx="4534" cy="2264"/>
          </a:xfrm>
        </p:grpSpPr>
        <p:pic>
          <p:nvPicPr>
            <p:cNvPr id="7" name="Picture 6" descr="2"/>
            <p:cNvPicPr>
              <a:picLocks noChangeAspect="1"/>
            </p:cNvPicPr>
            <p:nvPr/>
          </p:nvPicPr>
          <p:blipFill>
            <a:blip r:embed="rId3"/>
            <a:stretch>
              <a:fillRect/>
            </a:stretch>
          </p:blipFill>
          <p:spPr>
            <a:xfrm>
              <a:off x="841" y="7237"/>
              <a:ext cx="4535" cy="2265"/>
            </a:xfrm>
            <a:prstGeom prst="rect">
              <a:avLst/>
            </a:prstGeom>
          </p:spPr>
        </p:pic>
        <p:sp>
          <p:nvSpPr>
            <p:cNvPr id="19" name="Text Box 18"/>
            <p:cNvSpPr txBox="1"/>
            <p:nvPr/>
          </p:nvSpPr>
          <p:spPr>
            <a:xfrm>
              <a:off x="878" y="7245"/>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grpSp>
        <p:nvGrpSpPr>
          <p:cNvPr id="21" name="Group 20"/>
          <p:cNvGrpSpPr/>
          <p:nvPr/>
        </p:nvGrpSpPr>
        <p:grpSpPr>
          <a:xfrm>
            <a:off x="3716655" y="4595495"/>
            <a:ext cx="2879090" cy="1437640"/>
            <a:chOff x="5853" y="7237"/>
            <a:chExt cx="4534" cy="2264"/>
          </a:xfrm>
        </p:grpSpPr>
        <p:pic>
          <p:nvPicPr>
            <p:cNvPr id="8" name="Picture 7" descr="26"/>
            <p:cNvPicPr>
              <a:picLocks noChangeAspect="1"/>
            </p:cNvPicPr>
            <p:nvPr/>
          </p:nvPicPr>
          <p:blipFill>
            <a:blip r:embed="rId4"/>
            <a:stretch>
              <a:fillRect/>
            </a:stretch>
          </p:blipFill>
          <p:spPr>
            <a:xfrm>
              <a:off x="5853" y="7237"/>
              <a:ext cx="4535" cy="2265"/>
            </a:xfrm>
            <a:prstGeom prst="rect">
              <a:avLst/>
            </a:prstGeom>
          </p:spPr>
        </p:pic>
        <p:sp>
          <p:nvSpPr>
            <p:cNvPr id="20" name="Text Box 19"/>
            <p:cNvSpPr txBox="1"/>
            <p:nvPr/>
          </p:nvSpPr>
          <p:spPr>
            <a:xfrm>
              <a:off x="5890" y="7268"/>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cxnSp>
        <p:nvCxnSpPr>
          <p:cNvPr id="23" name="Straight Arrow Connector 22"/>
          <p:cNvCxnSpPr/>
          <p:nvPr/>
        </p:nvCxnSpPr>
        <p:spPr>
          <a:xfrm>
            <a:off x="3714115" y="5083810"/>
            <a:ext cx="1090295" cy="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4126865" y="5113020"/>
            <a:ext cx="183515" cy="813435"/>
          </a:xfrm>
          <a:custGeom>
            <a:avLst/>
            <a:gdLst>
              <a:gd name="connisteX0" fmla="*/ 67302 w 183507"/>
              <a:gd name="connsiteY0" fmla="*/ 0 h 813435"/>
              <a:gd name="connisteX1" fmla="*/ 183507 w 183507"/>
              <a:gd name="connsiteY1" fmla="*/ 813435 h 813435"/>
              <a:gd name="connisteX2" fmla="*/ 1680202 w 183507"/>
              <a:gd name="connsiteY2" fmla="*/ 1089660 h 813435"/>
            </a:gdLst>
            <a:ahLst/>
            <a:cxnLst>
              <a:cxn ang="0">
                <a:pos x="connisteX0" y="connsiteY0"/>
              </a:cxn>
              <a:cxn ang="0">
                <a:pos x="connisteX1" y="connsiteY1"/>
              </a:cxn>
              <a:cxn ang="0">
                <a:pos x="connisteX2" y="connsiteY2"/>
              </a:cxn>
            </a:cxnLst>
            <a:rect l="l" t="t" r="r" b="b"/>
            <a:pathLst>
              <a:path w="183507" h="813435">
                <a:moveTo>
                  <a:pt x="67302" y="0"/>
                </a:moveTo>
                <a:cubicBezTo>
                  <a:pt x="60317" y="156845"/>
                  <a:pt x="-139073" y="595630"/>
                  <a:pt x="183507" y="8134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4208780" y="5083810"/>
            <a:ext cx="1104265" cy="711835"/>
          </a:xfrm>
          <a:custGeom>
            <a:avLst/>
            <a:gdLst>
              <a:gd name="connisteX0" fmla="*/ 0 w 1104265"/>
              <a:gd name="connsiteY0" fmla="*/ 0 h 711835"/>
              <a:gd name="connisteX1" fmla="*/ 1104265 w 1104265"/>
              <a:gd name="connsiteY1" fmla="*/ 711835 h 711835"/>
              <a:gd name="connisteX2" fmla="*/ 2978785 w 1104265"/>
              <a:gd name="connsiteY2" fmla="*/ 901065 h 711835"/>
            </a:gdLst>
            <a:ahLst/>
            <a:cxnLst>
              <a:cxn ang="0">
                <a:pos x="connisteX0" y="connsiteY0"/>
              </a:cxn>
              <a:cxn ang="0">
                <a:pos x="connisteX1" y="connsiteY1"/>
              </a:cxn>
              <a:cxn ang="0">
                <a:pos x="connisteX2" y="connsiteY2"/>
              </a:cxn>
            </a:cxnLst>
            <a:rect l="l" t="t" r="r" b="b"/>
            <a:pathLst>
              <a:path w="1104265" h="711835">
                <a:moveTo>
                  <a:pt x="0" y="0"/>
                </a:moveTo>
                <a:cubicBezTo>
                  <a:pt x="183515" y="138430"/>
                  <a:pt x="508635" y="531495"/>
                  <a:pt x="1104265" y="7118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Elbow Connector 27"/>
          <p:cNvCxnSpPr>
            <a:stCxn id="26" idx="0"/>
          </p:cNvCxnSpPr>
          <p:nvPr/>
        </p:nvCxnSpPr>
        <p:spPr>
          <a:xfrm>
            <a:off x="4208780" y="5083810"/>
            <a:ext cx="2746375" cy="857250"/>
          </a:xfrm>
          <a:prstGeom prst="bentConnector3">
            <a:avLst>
              <a:gd name="adj1" fmla="val 1317"/>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6969760" y="5708650"/>
            <a:ext cx="1859280" cy="640080"/>
          </a:xfrm>
          <a:prstGeom prst="rect">
            <a:avLst/>
          </a:prstGeom>
          <a:noFill/>
        </p:spPr>
        <p:txBody>
          <a:bodyPr wrap="square" rtlCol="0">
            <a:spAutoFit/>
          </a:bodyPr>
          <a:p>
            <a:r>
              <a:rPr lang="x-none" altLang="en-US"/>
              <a:t>容易观测并且计算</a:t>
            </a:r>
            <a:endParaRPr lang="x-none" altLang="en-US"/>
          </a:p>
        </p:txBody>
      </p:sp>
    </p:spTree>
  </p:cSld>
  <p:clrMapOvr>
    <a:masterClrMapping/>
  </p:clrMapOvr>
  <p:transition spd="med">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第一栏内容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endParaRPr lang="en-US" altLang="zh-CN" dirty="0" smtClean="0"/>
          </a:p>
          <a:p>
            <a:r>
              <a:rPr lang="zh-CN" altLang="en-US" dirty="0"/>
              <a:t>第一栏内容第一栏内容第一栏内容第一栏内容第一栏内容第一栏内容</a:t>
            </a:r>
            <a:endParaRPr lang="zh-CN" altLang="en-US" dirty="0"/>
          </a:p>
          <a:p>
            <a:r>
              <a:rPr lang="zh-CN" altLang="en-US" dirty="0"/>
              <a:t>第一栏内容第一栏内容第一栏内容第一栏内容第一栏内容第一栏内容</a:t>
            </a:r>
            <a:endParaRPr lang="zh-CN" altLang="en-US" dirty="0"/>
          </a:p>
          <a:p>
            <a:endParaRPr lang="zh-CN" altLang="en-US" dirty="0"/>
          </a:p>
        </p:txBody>
      </p:sp>
      <p:sp>
        <p:nvSpPr>
          <p:cNvPr id="3" name="内容占位符 2"/>
          <p:cNvSpPr>
            <a:spLocks noGrp="1"/>
          </p:cNvSpPr>
          <p:nvPr>
            <p:ph sz="quarter" idx="11"/>
          </p:nvPr>
        </p:nvSpPr>
        <p:spPr/>
        <p:txBody>
          <a:bodyPr/>
          <a:lstStyle/>
          <a:p>
            <a:r>
              <a:rPr lang="zh-CN" altLang="en-US" dirty="0" smtClean="0"/>
              <a:t>第二栏内容第二栏内容第二栏内容第二栏内容第二栏内容第二栏内容</a:t>
            </a:r>
            <a:endParaRPr lang="zh-CN" altLang="en-US" dirty="0" smtClean="0"/>
          </a:p>
          <a:p>
            <a:r>
              <a:rPr lang="zh-CN" altLang="en-US" dirty="0" smtClean="0"/>
              <a:t>第二栏内容第二栏内容第二栏内容第二栏内容第二栏内容第二栏内容</a:t>
            </a:r>
            <a:endParaRPr lang="zh-CN" altLang="en-US" dirty="0" smtClean="0"/>
          </a:p>
          <a:p>
            <a:r>
              <a:rPr lang="zh-CN" altLang="en-US" dirty="0" smtClean="0"/>
              <a:t>第二栏内容第二栏内容第二栏内容第二栏内容第二栏内容第二栏内容</a:t>
            </a:r>
            <a:endParaRPr lang="zh-CN" altLang="en-US" dirty="0" smtClean="0"/>
          </a:p>
          <a:p>
            <a:endParaRPr lang="zh-CN" altLang="en-US" dirty="0"/>
          </a:p>
        </p:txBody>
      </p:sp>
      <p:sp>
        <p:nvSpPr>
          <p:cNvPr id="4" name="标题 3"/>
          <p:cNvSpPr>
            <a:spLocks noGrp="1"/>
          </p:cNvSpPr>
          <p:nvPr>
            <p:ph type="title"/>
          </p:nvPr>
        </p:nvSpPr>
        <p:spPr/>
        <p:txBody>
          <a:bodyPr/>
          <a:lstStyle/>
          <a:p>
            <a:r>
              <a:rPr lang="zh-CN" altLang="en-US" dirty="0" smtClean="0"/>
              <a:t>标题</a:t>
            </a:r>
            <a:r>
              <a:rPr lang="zh-CN" altLang="en-US" dirty="0"/>
              <a:t>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比较内容标题</a:t>
            </a:r>
            <a:endParaRPr lang="zh-CN" altLang="en-US" dirty="0"/>
          </a:p>
        </p:txBody>
      </p:sp>
      <p:sp>
        <p:nvSpPr>
          <p:cNvPr id="3" name="内容占位符 2"/>
          <p:cNvSpPr>
            <a:spLocks noGrp="1"/>
          </p:cNvSpPr>
          <p:nvPr>
            <p:ph sz="quarter" idx="10"/>
          </p:nvPr>
        </p:nvSpPr>
        <p:spPr/>
        <p:txBody>
          <a:bodyPr/>
          <a:lstStyle/>
          <a:p>
            <a:r>
              <a:rPr lang="zh-CN" altLang="en-US" dirty="0" smtClean="0"/>
              <a:t>比较内容比较内容比较内容</a:t>
            </a:r>
            <a:endParaRPr lang="en-US" altLang="zh-CN" dirty="0" smtClean="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a:t>
            </a:r>
            <a:r>
              <a:rPr lang="zh-CN" altLang="en-US" dirty="0" smtClean="0"/>
              <a:t>适合题图复杂</a:t>
            </a:r>
            <a:r>
              <a:rPr lang="zh-CN" altLang="en-US" dirty="0"/>
              <a:t>图片出现的情况下。</a:t>
            </a:r>
            <a:endParaRPr lang="en-US" altLang="zh-CN" dirty="0"/>
          </a:p>
          <a:p>
            <a:r>
              <a:rPr lang="zh-CN" altLang="en-US" dirty="0"/>
              <a:t>如需使用，</a:t>
            </a:r>
            <a:r>
              <a:rPr lang="zh-CN" altLang="en-US" dirty="0" smtClean="0"/>
              <a:t>建议所有</a:t>
            </a:r>
            <a:r>
              <a:rPr lang="zh-CN" altLang="en-US" dirty="0"/>
              <a:t>内页均使用极简版式</a:t>
            </a:r>
            <a:r>
              <a:rPr lang="zh-CN" altLang="en-US" dirty="0" smtClean="0"/>
              <a:t>，以</a:t>
            </a:r>
            <a:r>
              <a:rPr lang="zh-CN" altLang="en-US" dirty="0"/>
              <a:t>达到更</a:t>
            </a:r>
            <a:r>
              <a:rPr lang="zh-CN" altLang="en-US" dirty="0" smtClean="0"/>
              <a:t>简洁、清爽</a:t>
            </a:r>
            <a:r>
              <a:rPr lang="zh-CN" altLang="en-US" dirty="0"/>
              <a:t>的效果。</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极</a:t>
            </a:r>
            <a:r>
              <a:rPr lang="zh-CN" altLang="en-US" dirty="0" smtClean="0"/>
              <a:t>简版内页</a:t>
            </a:r>
            <a:r>
              <a:rPr lang="en-US" altLang="zh-CN" dirty="0" smtClean="0"/>
              <a:t>-</a:t>
            </a:r>
            <a:r>
              <a:rPr lang="zh-CN" altLang="en-US" dirty="0" smtClean="0"/>
              <a:t>有页码</a:t>
            </a:r>
            <a:endParaRPr lang="zh-CN" altLang="en-US" dirty="0"/>
          </a:p>
        </p:txBody>
      </p:sp>
      <p:sp>
        <p:nvSpPr>
          <p:cNvPr id="4" name="灯片编号占位符 3"/>
          <p:cNvSpPr>
            <a:spLocks noGrp="1"/>
          </p:cNvSpPr>
          <p:nvPr>
            <p:ph type="sldNum" sz="quarter" idx="12"/>
          </p:nvPr>
        </p:nvSpPr>
        <p:spPr/>
        <p:txBody>
          <a:bodyPr/>
          <a:lstStyle/>
          <a:p>
            <a:fld id="{D4CE0C3C-47D3-4455-AB34-8268314DB49D}" type="slidenum">
              <a:rPr lang="en-US" altLang="zh-CN"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endParaRPr lang="zh-CN" altLang="en-US" dirty="0"/>
          </a:p>
          <a:p>
            <a:r>
              <a:rPr lang="zh-CN" altLang="en-US" dirty="0"/>
              <a:t>第一栏内容第一栏内容第一栏内容第一栏内容第一栏内容第一栏</a:t>
            </a:r>
            <a:r>
              <a:rPr lang="zh-CN" altLang="en-US" dirty="0" smtClean="0"/>
              <a:t>内容</a:t>
            </a:r>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endParaRPr lang="zh-CN" altLang="en-US" dirty="0"/>
          </a:p>
          <a:p>
            <a:r>
              <a:rPr lang="zh-CN" altLang="en-US" dirty="0"/>
              <a:t>第二栏内容第二栏内容第二栏内容第二栏内容第二栏内容第二栏内容</a:t>
            </a:r>
            <a:endParaRPr lang="zh-CN" altLang="en-US" dirty="0"/>
          </a:p>
          <a:p>
            <a:r>
              <a:rPr lang="zh-CN" altLang="en-US" dirty="0"/>
              <a:t>第二栏内容第二栏内容第二栏内容第二栏内容第二栏内容第二栏</a:t>
            </a:r>
            <a:r>
              <a:rPr lang="zh-CN" altLang="en-US" dirty="0" smtClean="0"/>
              <a:t>内容</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a:t>
            </a:r>
            <a:r>
              <a:rPr lang="zh-CN" altLang="en-US" dirty="0" smtClean="0"/>
              <a:t>内容</a:t>
            </a:r>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a:t>
            </a:r>
            <a:r>
              <a:rPr lang="zh-CN" altLang="en-US" dirty="0" smtClean="0"/>
              <a:t>内容</a:t>
            </a:r>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5760"/>
          </a:xfrm>
          <a:prstGeom prst="rect">
            <a:avLst/>
          </a:prstGeom>
          <a:noFill/>
        </p:spPr>
        <p:txBody>
          <a:bodyPr wrap="square" rtlCol="0">
            <a:spAutoFit/>
          </a:bodyPr>
          <a:lstStyle/>
          <a:p>
            <a:r>
              <a:rPr lang="x-none"/>
              <a:t>相机模型</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无页码版式</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有页码版式</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可仅使用蓝色</a:t>
            </a:r>
            <a:endParaRPr lang="zh-CN" altLang="en-US" dirty="0"/>
          </a:p>
        </p:txBody>
      </p:sp>
      <p:graphicFrame>
        <p:nvGraphicFramePr>
          <p:cNvPr id="3" name="图示 2"/>
          <p:cNvGraphicFramePr/>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smtClean="0"/>
              <a:t>请使用本主题包含的交大</a:t>
            </a:r>
            <a:r>
              <a:rPr lang="en-US" altLang="zh-CN" dirty="0" smtClean="0"/>
              <a:t>VI</a:t>
            </a:r>
            <a:r>
              <a:rPr lang="zh-CN" altLang="en-US" dirty="0" smtClean="0"/>
              <a:t>指定</a:t>
            </a:r>
            <a:r>
              <a:rPr lang="zh-CN" altLang="en-US" smtClean="0"/>
              <a:t>配色；</a:t>
            </a:r>
            <a:endParaRPr lang="en-US" altLang="zh-CN" dirty="0" smtClean="0"/>
          </a:p>
        </p:txBody>
      </p:sp>
      <p:sp>
        <p:nvSpPr>
          <p:cNvPr id="2" name="标题 1"/>
          <p:cNvSpPr>
            <a:spLocks noGrp="1"/>
          </p:cNvSpPr>
          <p:nvPr>
            <p:ph type="title"/>
          </p:nvPr>
        </p:nvSpPr>
        <p:spPr/>
        <p:txBody>
          <a:bodyPr/>
          <a:lstStyle/>
          <a:p>
            <a:r>
              <a:rPr lang="zh-CN" altLang="en-US" dirty="0" smtClean="0"/>
              <a:t>可使用多色搭配</a:t>
            </a:r>
            <a:endParaRPr lang="zh-CN" altLang="en-US" dirty="0"/>
          </a:p>
        </p:txBody>
      </p:sp>
      <p:grpSp>
        <p:nvGrpSpPr>
          <p:cNvPr id="13" name="组合 12"/>
          <p:cNvGrpSpPr/>
          <p:nvPr/>
        </p:nvGrpSpPr>
        <p:grpSpPr>
          <a:xfrm>
            <a:off x="519069" y="3560496"/>
            <a:ext cx="2608632" cy="2798938"/>
            <a:chOff x="5704759" y="2304434"/>
            <a:chExt cx="2947468" cy="3162493"/>
          </a:xfrm>
        </p:grpSpPr>
        <p:sp>
          <p:nvSpPr>
            <p:cNvPr id="8" name="MH_SubTitle_3"/>
            <p:cNvSpPr/>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9" name="MH_SubTitle_1"/>
            <p:cNvSpPr/>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10" name="MH_SubTitle_2"/>
            <p:cNvSpPr/>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smtClean="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a:t>
              </a:r>
              <a:r>
                <a:rPr lang="zh-CN" altLang="en-US" sz="1400" b="1" dirty="0" smtClean="0">
                  <a:solidFill>
                    <a:srgbClr val="FFFFFF"/>
                  </a:solidFill>
                </a:rPr>
                <a:t>图示</a:t>
              </a:r>
              <a:endParaRPr lang="en-US" altLang="zh-CN" sz="1400" b="1" dirty="0" smtClean="0">
                <a:solidFill>
                  <a:srgbClr val="FFFFFF"/>
                </a:solidFill>
              </a:endParaRPr>
            </a:p>
            <a:p>
              <a:pPr algn="ctr" eaLnBrk="0" fontAlgn="ctr" hangingPunct="0">
                <a:buClr>
                  <a:srgbClr val="FF0000"/>
                </a:buClr>
                <a:buSzPct val="70000"/>
                <a:defRPr/>
              </a:pPr>
              <a:r>
                <a:rPr lang="zh-CN" altLang="en-US" sz="1400" b="1" dirty="0" smtClean="0">
                  <a:solidFill>
                    <a:srgbClr val="FFFFFF"/>
                  </a:solidFill>
                </a:rPr>
                <a:t>仅</a:t>
              </a:r>
              <a:r>
                <a:rPr lang="zh-CN" altLang="en-US" sz="1400" b="1" dirty="0">
                  <a:solidFill>
                    <a:srgbClr val="FFFFFF"/>
                  </a:solidFill>
                </a:rPr>
                <a:t>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8060402020202020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8060402020202020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8060402020202020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smtClean="0">
                  <a:latin typeface="+mn-lt"/>
                  <a:ea typeface="+mn-ea"/>
                </a:rPr>
                <a:t>此图示</a:t>
              </a:r>
              <a:endParaRPr lang="en-US" altLang="zh-CN" sz="2800" dirty="0" smtClean="0">
                <a:latin typeface="+mn-lt"/>
                <a:ea typeface="+mn-ea"/>
              </a:endParaRPr>
            </a:p>
            <a:p>
              <a:pPr algn="ctr" eaLnBrk="1" hangingPunct="1">
                <a:spcBef>
                  <a:spcPct val="0"/>
                </a:spcBef>
                <a:buFontTx/>
                <a:buNone/>
                <a:defRPr/>
              </a:pPr>
              <a:r>
                <a:rPr lang="zh-CN" altLang="en-US" sz="2800" dirty="0" smtClean="0">
                  <a:latin typeface="+mn-lt"/>
                  <a:ea typeface="+mn-ea"/>
                </a:rPr>
                <a:t>仅为示例</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可使用</a:t>
            </a:r>
            <a:r>
              <a:rPr lang="en-US" altLang="zh-CN" dirty="0" smtClean="0"/>
              <a:t>VI</a:t>
            </a:r>
            <a:r>
              <a:rPr lang="zh-CN" altLang="en-US" dirty="0" smtClean="0"/>
              <a:t>辅助图形</a:t>
            </a:r>
            <a:endParaRPr lang="zh-CN" altLang="en-US" dirty="0"/>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a:t>
            </a:r>
            <a:r>
              <a:rPr lang="zh-CN" altLang="en-US" dirty="0" smtClean="0"/>
              <a:t>作为</a:t>
            </a:r>
            <a:r>
              <a:rPr lang="en-US" altLang="zh-CN" dirty="0" smtClean="0"/>
              <a:t>ICON</a:t>
            </a:r>
            <a:r>
              <a:rPr lang="zh-CN" altLang="en-US" dirty="0" smtClean="0"/>
              <a:t>或形状，如：</a:t>
            </a:r>
            <a:endParaRPr lang="zh-CN" altLang="en-US" dirty="0"/>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smtClean="0"/>
              <a:t>可作为分割线，如：</a:t>
            </a:r>
            <a:endParaRPr lang="zh-CN" altLang="en-US" dirty="0"/>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pic>
        <p:nvPicPr>
          <p:cNvPr id="2" name="图片 1"/>
          <p:cNvPicPr>
            <a:picLocks noChangeAspect="1"/>
          </p:cNvPicPr>
          <p:nvPr/>
        </p:nvPicPr>
        <p:blipFill>
          <a:blip r:embed="rId1"/>
          <a:stretch>
            <a:fillRect/>
          </a:stretch>
        </p:blipFill>
        <p:spPr>
          <a:xfrm rot="5400000" flipH="1" flipV="1">
            <a:off x="4455455" y="4299836"/>
            <a:ext cx="2842228" cy="9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18197" y="3803257"/>
            <a:ext cx="3996000" cy="2679923"/>
          </a:xfrm>
          <a:prstGeom prst="rect">
            <a:avLst/>
          </a:prstGeom>
        </p:spPr>
      </p:pic>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610843" y="1017552"/>
            <a:ext cx="3761307" cy="250753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1655" b="1655"/>
          <a:stretch>
            <a:fillRect/>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80604020202020204" charset="0"/>
              <a:buChar char="•"/>
            </a:pPr>
            <a:r>
              <a:rPr lang="zh-CN" altLang="en-US" sz="1600" dirty="0" smtClean="0"/>
              <a:t>使用辅助图形增加图片边。</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本页图片处理的方式</a:t>
            </a:r>
            <a:r>
              <a:rPr lang="zh-CN" altLang="en-US" sz="1600" b="1" dirty="0" smtClean="0">
                <a:solidFill>
                  <a:schemeClr val="accent1"/>
                </a:solidFill>
              </a:rPr>
              <a:t>仅供参考，非指定样式</a:t>
            </a:r>
            <a:r>
              <a:rPr lang="zh-CN" altLang="en-US" sz="1600" dirty="0" smtClean="0"/>
              <a:t>。</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cSld>
  <p:clrMapOvr>
    <a:masterClrMapping/>
  </p:clrMapOvr>
  <p:transition spd="med">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p>
            <a:r>
              <a:rPr lang="x-none" altLang="zh-CN" dirty="0" smtClean="0">
                <a:latin typeface="+mn-lt"/>
              </a:rPr>
              <a:t>课题难点：</a:t>
            </a:r>
            <a:endParaRPr lang="x-none" altLang="zh-CN" dirty="0" smtClean="0">
              <a:latin typeface="+mn-lt"/>
            </a:endParaRPr>
          </a:p>
        </p:txBody>
      </p:sp>
      <p:sp>
        <p:nvSpPr>
          <p:cNvPr id="5" name="Text Box 4"/>
          <p:cNvSpPr txBox="1"/>
          <p:nvPr/>
        </p:nvSpPr>
        <p:spPr>
          <a:xfrm>
            <a:off x="616585" y="1636395"/>
            <a:ext cx="7758430" cy="3000375"/>
          </a:xfrm>
          <a:prstGeom prst="rect">
            <a:avLst/>
          </a:prstGeom>
          <a:noFill/>
        </p:spPr>
        <p:txBody>
          <a:bodyPr wrap="square" rtlCol="0">
            <a:spAutoFit/>
          </a:bodyPr>
          <a:p>
            <a:r>
              <a:rPr lang="x-none" altLang="en-US" b="1"/>
              <a:t>1.图像分辨率大：</a:t>
            </a:r>
            <a:endParaRPr lang="x-none" altLang="en-US" b="1"/>
          </a:p>
          <a:p>
            <a:pPr marL="285750" indent="-285750">
              <a:buFont typeface="Arial" panose="02080604020202020204" charset="0"/>
              <a:buChar char="•"/>
            </a:pPr>
            <a:r>
              <a:rPr lang="x-none" altLang="en-US"/>
              <a:t>   大视角带来的一个最直接问题就是图像尺寸大（1920 960），一般的SLAM使用的图像都在（1000 800）以内。 </a:t>
            </a:r>
            <a:endParaRPr lang="x-none" altLang="en-US"/>
          </a:p>
          <a:p>
            <a:r>
              <a:rPr lang="x-none" altLang="en-US" b="1"/>
              <a:t>2.相机模型不同(主要原因)</a:t>
            </a:r>
            <a:endParaRPr lang="x-none" altLang="en-US" b="1"/>
          </a:p>
          <a:p>
            <a:pPr lvl="1" indent="0">
              <a:buFont typeface="+mj-lt"/>
              <a:buNone/>
            </a:pPr>
            <a:r>
              <a:rPr lang="x-none" altLang="en-US" sz="1800"/>
              <a:t>1.不同的特征提取方式；</a:t>
            </a:r>
            <a:endParaRPr lang="x-none" altLang="en-US" sz="1800"/>
          </a:p>
          <a:p>
            <a:pPr lvl="1" indent="0">
              <a:buFont typeface="+mj-lt"/>
              <a:buNone/>
            </a:pPr>
            <a:r>
              <a:rPr lang="x-none" altLang="en-US" sz="1800"/>
              <a:t>2.不同的初始化方式；</a:t>
            </a:r>
            <a:endParaRPr lang="x-none" altLang="en-US" sz="1800"/>
          </a:p>
          <a:p>
            <a:pPr lvl="1" indent="0">
              <a:buFont typeface="+mj-lt"/>
              <a:buNone/>
            </a:pPr>
            <a:r>
              <a:rPr lang="x-none" altLang="en-US" sz="1800"/>
              <a:t>3.不同的优化方式；</a:t>
            </a:r>
            <a:endParaRPr lang="x-none" altLang="en-US" sz="1800"/>
          </a:p>
          <a:p>
            <a:pPr lvl="1" indent="0">
              <a:buFont typeface="+mj-lt"/>
              <a:buNone/>
            </a:pPr>
            <a:r>
              <a:rPr lang="x-none" altLang="en-US" sz="1800"/>
              <a:t>4.不同的闭环方式；</a:t>
            </a:r>
            <a:endParaRPr lang="x-none" altLang="en-US" sz="2800"/>
          </a:p>
          <a:p>
            <a:endParaRPr lang="x-none" altLang="en-US" sz="2800" b="1"/>
          </a:p>
          <a:p>
            <a:endParaRPr lang="x-none" altLang="en-US"/>
          </a:p>
        </p:txBody>
      </p:sp>
    </p:spTree>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7"/>
          <p:cNvPicPr/>
          <p:nvPr/>
        </p:nvPicPr>
        <p:blipFill>
          <a:blip r:embed="rId1"/>
          <a:stretch>
            <a:fillRect/>
          </a:stretch>
        </p:blipFill>
        <p:spPr>
          <a:xfrm>
            <a:off x="1001270" y="4030595"/>
            <a:ext cx="3252150" cy="2425950"/>
          </a:xfrm>
          <a:prstGeom prst="rect">
            <a:avLst/>
          </a:prstGeom>
          <a:ln>
            <a:noFill/>
          </a:ln>
        </p:spPr>
      </p:pic>
      <p:grpSp>
        <p:nvGrpSpPr>
          <p:cNvPr id="2" name="Group 1"/>
          <p:cNvGrpSpPr/>
          <p:nvPr/>
        </p:nvGrpSpPr>
        <p:grpSpPr>
          <a:xfrm>
            <a:off x="181610" y="1786255"/>
            <a:ext cx="4041775" cy="2080260"/>
            <a:chOff x="183" y="1749"/>
            <a:chExt cx="6365" cy="3276"/>
          </a:xfrm>
        </p:grpSpPr>
        <p:pic>
          <p:nvPicPr>
            <p:cNvPr id="127" name="Picture 26"/>
            <p:cNvPicPr/>
            <p:nvPr/>
          </p:nvPicPr>
          <p:blipFill>
            <a:blip r:embed="rId2"/>
            <a:stretch>
              <a:fillRect/>
            </a:stretch>
          </p:blipFill>
          <p:spPr>
            <a:xfrm>
              <a:off x="1474" y="1749"/>
              <a:ext cx="5075" cy="2547"/>
            </a:xfrm>
            <a:prstGeom prst="rect">
              <a:avLst/>
            </a:prstGeom>
            <a:ln>
              <a:noFill/>
            </a:ln>
          </p:spPr>
        </p:pic>
        <p:sp>
          <p:nvSpPr>
            <p:cNvPr id="128" name="CustomShape 20"/>
            <p:cNvSpPr/>
            <p:nvPr/>
          </p:nvSpPr>
          <p:spPr>
            <a:xfrm>
              <a:off x="2855" y="4267"/>
              <a:ext cx="299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longitude（</a:t>
              </a:r>
              <a:r>
                <a:rPr lang="en-US" sz="1350" spc="-1">
                  <a:solidFill>
                    <a:srgbClr val="000000"/>
                  </a:solidFill>
                  <a:uFill>
                    <a:solidFill>
                      <a:srgbClr val="FFFFFF"/>
                    </a:solidFill>
                  </a:uFill>
                  <a:latin typeface="Calibri" panose="020F0502020204030204" pitchFamily="34" charset="0"/>
                  <a:ea typeface="DejaVu Sans" charset="0"/>
                  <a:sym typeface="+mn-ea"/>
                </a:rPr>
                <a:t>θ</a:t>
              </a:r>
              <a:r>
                <a:rPr lang="en-US" sz="1350" b="0" strike="noStrike" spc="-1">
                  <a:solidFill>
                    <a:srgbClr val="000000"/>
                  </a:solidFill>
                  <a:uFill>
                    <a:solidFill>
                      <a:srgbClr val="FFFFFF"/>
                    </a:solidFill>
                  </a:uFill>
                  <a:latin typeface="Ubuntu"/>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29" name="CustomShape 21"/>
            <p:cNvSpPr/>
            <p:nvPr/>
          </p:nvSpPr>
          <p:spPr>
            <a:xfrm>
              <a:off x="183" y="2758"/>
              <a:ext cx="2998" cy="753"/>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latitude</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a:t>
              </a:r>
              <a:r>
                <a:rPr lang="en-US" sz="1350" spc="-1">
                  <a:solidFill>
                    <a:srgbClr val="000000"/>
                  </a:solidFill>
                  <a:uFill>
                    <a:solidFill>
                      <a:srgbClr val="FFFFFF"/>
                    </a:solidFill>
                  </a:uFill>
                  <a:latin typeface="Ubuntu"/>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31" name="CustomShape 22"/>
            <p:cNvSpPr/>
            <p:nvPr/>
          </p:nvSpPr>
          <p:spPr>
            <a:xfrm>
              <a:off x="3705" y="4735"/>
              <a:ext cx="429" cy="290"/>
            </a:xfrm>
            <a:prstGeom prst="down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grpSp>
      <p:grpSp>
        <p:nvGrpSpPr>
          <p:cNvPr id="4" name="Group 3"/>
          <p:cNvGrpSpPr/>
          <p:nvPr/>
        </p:nvGrpSpPr>
        <p:grpSpPr>
          <a:xfrm>
            <a:off x="4419600" y="1905000"/>
            <a:ext cx="4796790" cy="4751070"/>
            <a:chOff x="6460" y="1538"/>
            <a:chExt cx="7554" cy="7482"/>
          </a:xfrm>
        </p:grpSpPr>
        <p:sp>
          <p:nvSpPr>
            <p:cNvPr id="108" name="CustomShape 1"/>
            <p:cNvSpPr/>
            <p:nvPr/>
          </p:nvSpPr>
          <p:spPr>
            <a:xfrm rot="10800000">
              <a:off x="9137" y="875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09" name="CustomShape 2"/>
            <p:cNvSpPr/>
            <p:nvPr/>
          </p:nvSpPr>
          <p:spPr>
            <a:xfrm rot="4200000">
              <a:off x="7140" y="3030"/>
              <a:ext cx="3265" cy="3265"/>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10" name="CustomShape 3"/>
            <p:cNvSpPr/>
            <p:nvPr/>
          </p:nvSpPr>
          <p:spPr>
            <a:xfrm>
              <a:off x="7199" y="2975"/>
              <a:ext cx="3932" cy="4085"/>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11" name="Line 4"/>
            <p:cNvSpPr/>
            <p:nvPr/>
          </p:nvSpPr>
          <p:spPr>
            <a:xfrm>
              <a:off x="9185" y="5017"/>
              <a:ext cx="4488"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2" name="Line 5"/>
            <p:cNvSpPr/>
            <p:nvPr/>
          </p:nvSpPr>
          <p:spPr>
            <a:xfrm flipV="1">
              <a:off x="9166" y="1981"/>
              <a:ext cx="3037" cy="3036"/>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3" name="Line 6"/>
            <p:cNvSpPr/>
            <p:nvPr/>
          </p:nvSpPr>
          <p:spPr>
            <a:xfrm flipV="1">
              <a:off x="9166" y="4998"/>
              <a:ext cx="0" cy="3743"/>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4" name="CustomShape 7"/>
            <p:cNvSpPr/>
            <p:nvPr/>
          </p:nvSpPr>
          <p:spPr>
            <a:xfrm>
              <a:off x="13310" y="5151"/>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15" name="CustomShape 8"/>
            <p:cNvSpPr/>
            <p:nvPr/>
          </p:nvSpPr>
          <p:spPr>
            <a:xfrm>
              <a:off x="9392" y="8204"/>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16" name="CustomShape 9"/>
            <p:cNvSpPr/>
            <p:nvPr/>
          </p:nvSpPr>
          <p:spPr>
            <a:xfrm>
              <a:off x="12349" y="1900"/>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17" name="CustomShape 10"/>
            <p:cNvSpPr/>
            <p:nvPr/>
          </p:nvSpPr>
          <p:spPr>
            <a:xfrm>
              <a:off x="9319" y="2611"/>
              <a:ext cx="2444" cy="2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8" name="CustomShape 11"/>
            <p:cNvSpPr/>
            <p:nvPr/>
          </p:nvSpPr>
          <p:spPr>
            <a:xfrm>
              <a:off x="9406" y="2546"/>
              <a:ext cx="1354"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19" name="CustomShape 12"/>
            <p:cNvSpPr/>
            <p:nvPr/>
          </p:nvSpPr>
          <p:spPr>
            <a:xfrm>
              <a:off x="10142" y="5500"/>
              <a:ext cx="378"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20" name="CustomShape 13"/>
            <p:cNvSpPr/>
            <p:nvPr/>
          </p:nvSpPr>
          <p:spPr>
            <a:xfrm rot="20700000">
              <a:off x="10269" y="398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1" name="CustomShape 14"/>
            <p:cNvSpPr/>
            <p:nvPr/>
          </p:nvSpPr>
          <p:spPr>
            <a:xfrm rot="16020000">
              <a:off x="9257" y="602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2" name="CustomShape 15"/>
            <p:cNvSpPr/>
            <p:nvPr/>
          </p:nvSpPr>
          <p:spPr>
            <a:xfrm rot="1980000">
              <a:off x="9210" y="3150"/>
              <a:ext cx="2412" cy="2412"/>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23" name="CustomShape 16"/>
            <p:cNvSpPr/>
            <p:nvPr/>
          </p:nvSpPr>
          <p:spPr>
            <a:xfrm rot="18900000">
              <a:off x="11014" y="3162"/>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4" name="CustomShape 17"/>
            <p:cNvSpPr/>
            <p:nvPr/>
          </p:nvSpPr>
          <p:spPr>
            <a:xfrm>
              <a:off x="11141" y="3839"/>
              <a:ext cx="423"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25" name="CustomShape 18"/>
            <p:cNvSpPr/>
            <p:nvPr/>
          </p:nvSpPr>
          <p:spPr>
            <a:xfrm rot="2700000">
              <a:off x="12238" y="17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6" name="CustomShape 19"/>
            <p:cNvSpPr/>
            <p:nvPr/>
          </p:nvSpPr>
          <p:spPr>
            <a:xfrm rot="5400000">
              <a:off x="13709" y="487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32" name="CustomShape 23"/>
            <p:cNvSpPr/>
            <p:nvPr/>
          </p:nvSpPr>
          <p:spPr>
            <a:xfrm>
              <a:off x="6460" y="1538"/>
              <a:ext cx="2998" cy="107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grpSp>
      <p:sp>
        <p:nvSpPr>
          <p:cNvPr id="3"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3"/>
          <p:cNvPicPr/>
          <p:nvPr/>
        </p:nvPicPr>
        <p:blipFill>
          <a:blip r:embed="rId1"/>
          <a:stretch>
            <a:fillRect/>
          </a:stretch>
        </p:blipFill>
        <p:spPr>
          <a:xfrm>
            <a:off x="291495" y="1703150"/>
            <a:ext cx="3153600" cy="1563030"/>
          </a:xfrm>
          <a:prstGeom prst="rect">
            <a:avLst/>
          </a:prstGeom>
          <a:ln>
            <a:noFill/>
          </a:ln>
        </p:spPr>
      </p:pic>
      <p:grpSp>
        <p:nvGrpSpPr>
          <p:cNvPr id="6" name="Group 5"/>
          <p:cNvGrpSpPr/>
          <p:nvPr/>
        </p:nvGrpSpPr>
        <p:grpSpPr>
          <a:xfrm>
            <a:off x="322580" y="3679190"/>
            <a:ext cx="4949825" cy="2075180"/>
            <a:chOff x="264" y="5153"/>
            <a:chExt cx="7795" cy="3268"/>
          </a:xfrm>
        </p:grpSpPr>
        <p:pic>
          <p:nvPicPr>
            <p:cNvPr id="151" name="Picture 19"/>
            <p:cNvPicPr/>
            <p:nvPr/>
          </p:nvPicPr>
          <p:blipFill>
            <a:blip r:embed="rId2"/>
            <a:stretch>
              <a:fillRect/>
            </a:stretch>
          </p:blipFill>
          <p:spPr>
            <a:xfrm>
              <a:off x="264" y="5165"/>
              <a:ext cx="3019" cy="2870"/>
            </a:xfrm>
            <a:prstGeom prst="rect">
              <a:avLst/>
            </a:prstGeom>
            <a:ln>
              <a:noFill/>
            </a:ln>
          </p:spPr>
        </p:pic>
        <p:pic>
          <p:nvPicPr>
            <p:cNvPr id="152" name="Picture 20"/>
            <p:cNvPicPr/>
            <p:nvPr/>
          </p:nvPicPr>
          <p:blipFill>
            <a:blip r:embed="rId3"/>
            <a:stretch>
              <a:fillRect/>
            </a:stretch>
          </p:blipFill>
          <p:spPr>
            <a:xfrm>
              <a:off x="4048" y="5153"/>
              <a:ext cx="2812" cy="2861"/>
            </a:xfrm>
            <a:prstGeom prst="rect">
              <a:avLst/>
            </a:prstGeom>
            <a:ln>
              <a:noFill/>
            </a:ln>
          </p:spPr>
        </p:pic>
        <p:sp>
          <p:nvSpPr>
            <p:cNvPr id="155" name="CustomShape 20"/>
            <p:cNvSpPr/>
            <p:nvPr/>
          </p:nvSpPr>
          <p:spPr>
            <a:xfrm>
              <a:off x="5644" y="7992"/>
              <a:ext cx="755"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p:txBody>
        </p:sp>
        <p:sp>
          <p:nvSpPr>
            <p:cNvPr id="156" name="CustomShape 21"/>
            <p:cNvSpPr/>
            <p:nvPr/>
          </p:nvSpPr>
          <p:spPr>
            <a:xfrm>
              <a:off x="7281" y="6305"/>
              <a:ext cx="77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p:txBody>
        </p:sp>
      </p:grpSp>
      <p:grpSp>
        <p:nvGrpSpPr>
          <p:cNvPr id="3" name="Group 2"/>
          <p:cNvGrpSpPr/>
          <p:nvPr/>
        </p:nvGrpSpPr>
        <p:grpSpPr>
          <a:xfrm>
            <a:off x="6130290" y="1456055"/>
            <a:ext cx="2320290" cy="2467610"/>
            <a:chOff x="9012" y="1485"/>
            <a:chExt cx="3654" cy="3886"/>
          </a:xfrm>
        </p:grpSpPr>
        <p:grpSp>
          <p:nvGrpSpPr>
            <p:cNvPr id="2" name="Group 1"/>
            <p:cNvGrpSpPr/>
            <p:nvPr/>
          </p:nvGrpSpPr>
          <p:grpSpPr>
            <a:xfrm>
              <a:off x="9012" y="1485"/>
              <a:ext cx="3655" cy="3887"/>
              <a:chOff x="10731" y="1549"/>
              <a:chExt cx="3655" cy="3887"/>
            </a:xfrm>
          </p:grpSpPr>
          <p:sp>
            <p:nvSpPr>
              <p:cNvPr id="134" name="CustomShape 2"/>
              <p:cNvSpPr/>
              <p:nvPr/>
            </p:nvSpPr>
            <p:spPr>
              <a:xfrm rot="4200000">
                <a:off x="10731" y="2211"/>
                <a:ext cx="1696" cy="1696"/>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35" name="CustomShape 3"/>
              <p:cNvSpPr/>
              <p:nvPr/>
            </p:nvSpPr>
            <p:spPr>
              <a:xfrm>
                <a:off x="10762" y="2169"/>
                <a:ext cx="2042" cy="2122"/>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36" name="Line 4"/>
              <p:cNvSpPr/>
              <p:nvPr/>
            </p:nvSpPr>
            <p:spPr>
              <a:xfrm>
                <a:off x="11794" y="3244"/>
                <a:ext cx="2332"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7" name="Line 5"/>
              <p:cNvSpPr/>
              <p:nvPr/>
            </p:nvSpPr>
            <p:spPr>
              <a:xfrm flipV="1">
                <a:off x="11783" y="1666"/>
                <a:ext cx="1578" cy="1578"/>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8" name="Line 6"/>
              <p:cNvSpPr/>
              <p:nvPr/>
            </p:nvSpPr>
            <p:spPr>
              <a:xfrm flipV="1">
                <a:off x="11784" y="3234"/>
                <a:ext cx="0" cy="1945"/>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9" name="CustomShape 7"/>
              <p:cNvSpPr/>
              <p:nvPr/>
            </p:nvSpPr>
            <p:spPr>
              <a:xfrm>
                <a:off x="13937" y="331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40" name="CustomShape 8"/>
              <p:cNvSpPr/>
              <p:nvPr/>
            </p:nvSpPr>
            <p:spPr>
              <a:xfrm>
                <a:off x="11901" y="4900"/>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41" name="CustomShape 9"/>
              <p:cNvSpPr/>
              <p:nvPr/>
            </p:nvSpPr>
            <p:spPr>
              <a:xfrm>
                <a:off x="13438" y="162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42" name="CustomShape 10"/>
              <p:cNvSpPr/>
              <p:nvPr/>
            </p:nvSpPr>
            <p:spPr>
              <a:xfrm>
                <a:off x="11863" y="1993"/>
                <a:ext cx="1269" cy="1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11238" y="1743"/>
                <a:ext cx="1409"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44" name="CustomShape 12"/>
              <p:cNvSpPr/>
              <p:nvPr/>
            </p:nvSpPr>
            <p:spPr>
              <a:xfrm>
                <a:off x="12291" y="3495"/>
                <a:ext cx="196"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45" name="CustomShape 13"/>
              <p:cNvSpPr/>
              <p:nvPr/>
            </p:nvSpPr>
            <p:spPr>
              <a:xfrm rot="20700000">
                <a:off x="12355" y="2706"/>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6" name="CustomShape 14"/>
              <p:cNvSpPr/>
              <p:nvPr/>
            </p:nvSpPr>
            <p:spPr>
              <a:xfrm rot="16020000">
                <a:off x="11832" y="3771"/>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rot="1980000">
                <a:off x="11807" y="2272"/>
                <a:ext cx="1253" cy="1253"/>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48" name="CustomShape 16"/>
              <p:cNvSpPr/>
              <p:nvPr/>
            </p:nvSpPr>
            <p:spPr>
              <a:xfrm rot="18900000">
                <a:off x="12743" y="2280"/>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9" name="CustomShape 17"/>
              <p:cNvSpPr/>
              <p:nvPr/>
            </p:nvSpPr>
            <p:spPr>
              <a:xfrm>
                <a:off x="12809" y="2631"/>
                <a:ext cx="220"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59" name="CustomShape 24"/>
              <p:cNvSpPr/>
              <p:nvPr/>
            </p:nvSpPr>
            <p:spPr>
              <a:xfrm rot="2700000">
                <a:off x="13391" y="146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0" name="CustomShape 25"/>
              <p:cNvSpPr/>
              <p:nvPr/>
            </p:nvSpPr>
            <p:spPr>
              <a:xfrm rot="5400000">
                <a:off x="14207" y="310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1" name="CustomShape 26"/>
            <p:cNvSpPr/>
            <p:nvPr/>
          </p:nvSpPr>
          <p:spPr>
            <a:xfrm rot="10800000">
              <a:off x="10019" y="50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2" name="CustomShape 27"/>
          <p:cNvSpPr/>
          <p:nvPr/>
        </p:nvSpPr>
        <p:spPr>
          <a:xfrm>
            <a:off x="5182775" y="4379515"/>
            <a:ext cx="3661200" cy="8893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set the one  cubemap resolution as 600×600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so the cubemap camera instrinsic parameters :</a:t>
            </a:r>
            <a:endParaRPr lang="en-US" sz="1350" b="0" strike="noStrike" spc="-1">
              <a:solidFill>
                <a:srgbClr val="000000"/>
              </a:solidFill>
              <a:uFill>
                <a:solidFill>
                  <a:srgbClr val="FFFFFF"/>
                </a:solidFill>
              </a:uFill>
              <a:latin typeface="Arial" panose="02080604020202020204" charset="0"/>
            </a:endParaRPr>
          </a:p>
        </p:txBody>
      </p:sp>
      <p:sp>
        <p:nvSpPr>
          <p:cNvPr id="163" name="CustomShape 28"/>
          <p:cNvSpPr/>
          <p:nvPr/>
        </p:nvSpPr>
        <p:spPr>
          <a:xfrm>
            <a:off x="4969870" y="5516790"/>
            <a:ext cx="3313710" cy="88992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camrea_matrix  : </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300  0   300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0   300 300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0    0     1 </a:t>
            </a:r>
            <a:endParaRPr lang="en-US" sz="1350" b="0" strike="noStrike" spc="-1">
              <a:solidFill>
                <a:srgbClr val="000000"/>
              </a:solidFill>
              <a:uFill>
                <a:solidFill>
                  <a:srgbClr val="FFFFFF"/>
                </a:solidFill>
              </a:uFill>
              <a:latin typeface="Arial" panose="02080604020202020204" charset="0"/>
            </a:endParaRPr>
          </a:p>
        </p:txBody>
      </p:sp>
      <p:sp>
        <p:nvSpPr>
          <p:cNvPr id="165" name="CustomShape 30"/>
          <p:cNvSpPr/>
          <p:nvPr/>
        </p:nvSpPr>
        <p:spPr>
          <a:xfrm rot="10800000">
            <a:off x="7341840" y="7191720"/>
            <a:ext cx="56160" cy="591840"/>
          </a:xfrm>
          <a:prstGeom prst="leftBracket">
            <a:avLst>
              <a:gd name="adj" fmla="val 8333"/>
            </a:avLst>
          </a:prstGeom>
          <a:noFill/>
          <a:ln>
            <a:solidFill>
              <a:schemeClr val="tx1"/>
            </a:solidFill>
            <a:round/>
          </a:ln>
        </p:spPr>
        <p:style>
          <a:lnRef idx="1">
            <a:schemeClr val="accent1"/>
          </a:lnRef>
          <a:fillRef idx="0">
            <a:schemeClr val="accent1"/>
          </a:fillRef>
          <a:effectRef idx="0">
            <a:schemeClr val="accent1"/>
          </a:effectRef>
          <a:fontRef idx="minor"/>
        </p:style>
      </p:sp>
      <p:sp>
        <p:nvSpPr>
          <p:cNvPr id="132" name="CustomShape 23"/>
          <p:cNvSpPr/>
          <p:nvPr/>
        </p:nvSpPr>
        <p:spPr>
          <a:xfrm>
            <a:off x="3687090" y="1217303"/>
            <a:ext cx="1904040" cy="6841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sp>
        <p:nvSpPr>
          <p:cNvPr id="4" name="Text Box 3"/>
          <p:cNvSpPr txBox="1"/>
          <p:nvPr/>
        </p:nvSpPr>
        <p:spPr>
          <a:xfrm>
            <a:off x="218440" y="5742940"/>
            <a:ext cx="4414520" cy="953135"/>
          </a:xfrm>
          <a:prstGeom prst="rect">
            <a:avLst/>
          </a:prstGeom>
          <a:noFill/>
        </p:spPr>
        <p:txBody>
          <a:bodyPr wrap="square" rtlCol="0">
            <a:spAutoFit/>
          </a:bodyPr>
          <a:p>
            <a:r>
              <a:rPr lang="x-none" altLang="en-US"/>
              <a:t>虽然转化成cubemap(pinhole)模型的图片可以使用现成的SLAM算法，但是不同同时使用多视角，并且计算速率极慢。</a:t>
            </a:r>
            <a:endParaRPr lang="x-none" altLang="en-US"/>
          </a:p>
        </p:txBody>
      </p:sp>
      <p:sp>
        <p:nvSpPr>
          <p:cNvPr id="5"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
        <p:nvSpPr>
          <p:cNvPr id="7" name="Down Arrow 6"/>
          <p:cNvSpPr/>
          <p:nvPr/>
        </p:nvSpPr>
        <p:spPr>
          <a:xfrm rot="8520000">
            <a:off x="3048635" y="3324860"/>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Down Arrow 7"/>
          <p:cNvSpPr/>
          <p:nvPr/>
        </p:nvSpPr>
        <p:spPr>
          <a:xfrm rot="2340000">
            <a:off x="1228725" y="3338195"/>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3"/>
          <p:cNvPicPr/>
          <p:nvPr/>
        </p:nvPicPr>
        <p:blipFill>
          <a:blip r:embed="rId1"/>
          <a:stretch>
            <a:fillRect/>
          </a:stretch>
        </p:blipFill>
        <p:spPr>
          <a:xfrm>
            <a:off x="243205" y="1920220"/>
            <a:ext cx="3239190" cy="1620000"/>
          </a:xfrm>
          <a:prstGeom prst="rect">
            <a:avLst/>
          </a:prstGeom>
          <a:ln>
            <a:noFill/>
          </a:ln>
        </p:spPr>
      </p:pic>
      <p:graphicFrame>
        <p:nvGraphicFramePr>
          <p:cNvPr id="167" name="Table 1"/>
          <p:cNvGraphicFramePr/>
          <p:nvPr/>
        </p:nvGraphicFramePr>
        <p:xfrm>
          <a:off x="4294080" y="1563300"/>
          <a:ext cx="4769485" cy="3738880"/>
        </p:xfrm>
        <a:graphic>
          <a:graphicData uri="http://schemas.openxmlformats.org/drawingml/2006/table">
            <a:tbl>
              <a:tblPr/>
              <a:tblGrid>
                <a:gridCol w="953135"/>
                <a:gridCol w="954405"/>
                <a:gridCol w="953135"/>
                <a:gridCol w="953770"/>
                <a:gridCol w="955040"/>
              </a:tblGrid>
              <a:tr h="1135380">
                <a:tc>
                  <a:txBody>
                    <a:bodyPr/>
                    <a:p>
                      <a:r>
                        <a:rPr lang="en-US" sz="1350" b="0" strike="noStrike" spc="-1">
                          <a:solidFill>
                            <a:srgbClr val="000000"/>
                          </a:solidFill>
                          <a:uFill>
                            <a:solidFill>
                              <a:srgbClr val="FFFFFF"/>
                            </a:solidFill>
                          </a:uFill>
                          <a:latin typeface="Arial" panose="02080604020202020204" charset="0"/>
                        </a:rPr>
                        <a:t>Time cost </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(ms)</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(nFeature)</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1200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1000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800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600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50240">
                <a:tc>
                  <a:txBody>
                    <a:bodyPr/>
                    <a:p>
                      <a:r>
                        <a:rPr lang="en-US" sz="1350" b="0" strike="noStrike" spc="-1">
                          <a:solidFill>
                            <a:srgbClr val="000000"/>
                          </a:solidFill>
                          <a:uFill>
                            <a:solidFill>
                              <a:srgbClr val="FFFFFF"/>
                            </a:solidFill>
                          </a:uFill>
                          <a:latin typeface="Arial" panose="02080604020202020204" charset="0"/>
                        </a:rPr>
                        <a:t>8</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66.3096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66.682</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1013</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62.5696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61.5483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611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0240">
                <a:tc>
                  <a:txBody>
                    <a:bodyPr/>
                    <a:p>
                      <a:r>
                        <a:rPr lang="en-US" sz="1350" b="0" strike="noStrike" spc="-1">
                          <a:solidFill>
                            <a:srgbClr val="000000"/>
                          </a:solidFill>
                          <a:uFill>
                            <a:solidFill>
                              <a:srgbClr val="FFFFFF"/>
                            </a:solidFill>
                          </a:uFill>
                          <a:latin typeface="Arial" panose="02080604020202020204" charset="0"/>
                        </a:rPr>
                        <a:t>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65.2785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63.5726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62.5966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804</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59.6655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50875">
                <a:tc>
                  <a:txBody>
                    <a:bodyPr/>
                    <a:p>
                      <a:r>
                        <a:rPr lang="en-US" sz="1350" b="0" strike="noStrike" spc="-1">
                          <a:solidFill>
                            <a:srgbClr val="000000"/>
                          </a:solidFill>
                          <a:uFill>
                            <a:solidFill>
                              <a:srgbClr val="FFFFFF"/>
                            </a:solidFill>
                          </a:uFill>
                          <a:latin typeface="Arial" panose="02080604020202020204" charset="0"/>
                        </a:rPr>
                        <a:t>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63.8445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60.2825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58.3687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56.5719</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2145">
                <a:tc>
                  <a:txBody>
                    <a:bodyPr/>
                    <a:p>
                      <a:r>
                        <a:rPr lang="en-US" sz="1350" b="0" strike="noStrike" spc="-1">
                          <a:solidFill>
                            <a:srgbClr val="000000"/>
                          </a:solidFill>
                          <a:uFill>
                            <a:solidFill>
                              <a:srgbClr val="FFFFFF"/>
                            </a:solidFill>
                          </a:uFill>
                          <a:latin typeface="Arial" panose="02080604020202020204" charset="0"/>
                        </a:rPr>
                        <a:t>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60.7483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57.7157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55.3458</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58.416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68" name="CustomShape 2"/>
          <p:cNvSpPr/>
          <p:nvPr/>
        </p:nvSpPr>
        <p:spPr>
          <a:xfrm>
            <a:off x="5579110" y="1068045"/>
            <a:ext cx="1576800" cy="25920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Number of Feature</a:t>
            </a:r>
            <a:endParaRPr lang="en-US" sz="1350" b="0" strike="noStrike" spc="-1">
              <a:solidFill>
                <a:srgbClr val="000000"/>
              </a:solidFill>
              <a:uFill>
                <a:solidFill>
                  <a:srgbClr val="FFFFFF"/>
                </a:solidFill>
              </a:uFill>
              <a:latin typeface="Arial" panose="02080604020202020204" charset="0"/>
            </a:endParaRPr>
          </a:p>
        </p:txBody>
      </p:sp>
      <p:sp>
        <p:nvSpPr>
          <p:cNvPr id="169" name="CustomShape 3"/>
          <p:cNvSpPr/>
          <p:nvPr/>
        </p:nvSpPr>
        <p:spPr>
          <a:xfrm>
            <a:off x="3566160" y="2764790"/>
            <a:ext cx="694690" cy="2590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level</a:t>
            </a:r>
            <a:endParaRPr lang="en-US" sz="1350" b="0" strike="noStrike" spc="-1">
              <a:solidFill>
                <a:srgbClr val="000000"/>
              </a:solidFill>
              <a:uFill>
                <a:solidFill>
                  <a:srgbClr val="FFFFFF"/>
                </a:solidFill>
              </a:uFill>
              <a:latin typeface="Arial" panose="02080604020202020204" charset="0"/>
            </a:endParaRPr>
          </a:p>
        </p:txBody>
      </p:sp>
      <p:sp>
        <p:nvSpPr>
          <p:cNvPr id="170" name="CustomShape 4"/>
          <p:cNvSpPr/>
          <p:nvPr/>
        </p:nvSpPr>
        <p:spPr>
          <a:xfrm>
            <a:off x="379730" y="5513705"/>
            <a:ext cx="8406765" cy="574675"/>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因为通常SLAM中使用的图片分辨率在类似640×480左右，而全景图形的分辨率为1920×960，图像是原来的6倍，如何保持实时性也会一个大问题。特征提取的过程中  图像金字塔的层数和特征数量对提取的时间的影响不是特别大，如何保持实时性？</a:t>
            </a:r>
            <a:endParaRPr lang="en-US" sz="1350" b="0" strike="noStrike" spc="-1">
              <a:solidFill>
                <a:srgbClr val="000000"/>
              </a:solidFill>
              <a:uFill>
                <a:solidFill>
                  <a:srgbClr val="FFFFFF"/>
                </a:solidFill>
              </a:uFill>
              <a:latin typeface="Arial" panose="02080604020202020204" charset="0"/>
            </a:endParaRPr>
          </a:p>
        </p:txBody>
      </p:sp>
      <p:pic>
        <p:nvPicPr>
          <p:cNvPr id="171" name="Picture 170"/>
          <p:cNvPicPr/>
          <p:nvPr/>
        </p:nvPicPr>
        <p:blipFill>
          <a:blip r:embed="rId2"/>
          <a:stretch>
            <a:fillRect/>
          </a:stretch>
        </p:blipFill>
        <p:spPr>
          <a:xfrm>
            <a:off x="219440" y="3710940"/>
            <a:ext cx="3154950" cy="1577340"/>
          </a:xfrm>
          <a:prstGeom prst="rect">
            <a:avLst/>
          </a:prstGeom>
          <a:ln>
            <a:noFill/>
          </a:ln>
        </p:spPr>
      </p:pic>
      <p:sp>
        <p:nvSpPr>
          <p:cNvPr id="3" name="标题 2"/>
          <p:cNvSpPr>
            <a:spLocks noGrp="1"/>
          </p:cNvSpPr>
          <p:nvPr>
            <p:ph type="title"/>
          </p:nvPr>
        </p:nvSpPr>
        <p:spPr>
          <a:xfrm>
            <a:off x="502279" y="974277"/>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4"/>
          <p:cNvPicPr/>
          <p:nvPr/>
        </p:nvPicPr>
        <p:blipFill>
          <a:blip r:embed="rId1"/>
          <a:stretch>
            <a:fillRect/>
          </a:stretch>
        </p:blipFill>
        <p:spPr>
          <a:xfrm>
            <a:off x="5349240" y="1141020"/>
            <a:ext cx="3585060" cy="1910790"/>
          </a:xfrm>
          <a:prstGeom prst="rect">
            <a:avLst/>
          </a:prstGeom>
          <a:ln>
            <a:noFill/>
          </a:ln>
        </p:spPr>
      </p:pic>
      <p:pic>
        <p:nvPicPr>
          <p:cNvPr id="173" name="Picture 1"/>
          <p:cNvPicPr/>
          <p:nvPr/>
        </p:nvPicPr>
        <p:blipFill>
          <a:blip r:embed="rId2"/>
          <a:stretch>
            <a:fillRect/>
          </a:stretch>
        </p:blipFill>
        <p:spPr>
          <a:xfrm>
            <a:off x="320675" y="1775640"/>
            <a:ext cx="3531600" cy="2731590"/>
          </a:xfrm>
          <a:prstGeom prst="rect">
            <a:avLst/>
          </a:prstGeom>
          <a:ln>
            <a:noFill/>
          </a:ln>
        </p:spPr>
      </p:pic>
      <p:sp>
        <p:nvSpPr>
          <p:cNvPr id="174" name="TextShape 1"/>
          <p:cNvSpPr txBox="1"/>
          <p:nvPr/>
        </p:nvSpPr>
        <p:spPr>
          <a:xfrm>
            <a:off x="3023235" y="2051050"/>
            <a:ext cx="2194560" cy="48006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Detect Fast Features from each level</a:t>
            </a:r>
            <a:endParaRPr lang="en-US" sz="1350" b="0" strike="noStrike" spc="-1">
              <a:solidFill>
                <a:srgbClr val="000000"/>
              </a:solidFill>
              <a:uFill>
                <a:solidFill>
                  <a:srgbClr val="FFFFFF"/>
                </a:solidFill>
              </a:uFill>
              <a:latin typeface="Arial" panose="02080604020202020204" charset="0"/>
            </a:endParaRPr>
          </a:p>
        </p:txBody>
      </p:sp>
      <p:pic>
        <p:nvPicPr>
          <p:cNvPr id="175" name="Picture 174"/>
          <p:cNvPicPr/>
          <p:nvPr/>
        </p:nvPicPr>
        <p:blipFill>
          <a:blip r:embed="rId3"/>
          <a:stretch>
            <a:fillRect/>
          </a:stretch>
        </p:blipFill>
        <p:spPr>
          <a:xfrm>
            <a:off x="5349240" y="3144690"/>
            <a:ext cx="3517560" cy="1758780"/>
          </a:xfrm>
          <a:prstGeom prst="rect">
            <a:avLst/>
          </a:prstGeom>
          <a:ln>
            <a:noFill/>
          </a:ln>
        </p:spPr>
      </p:pic>
      <p:sp>
        <p:nvSpPr>
          <p:cNvPr id="176" name="TextShape 2"/>
          <p:cNvSpPr txBox="1"/>
          <p:nvPr/>
        </p:nvSpPr>
        <p:spPr>
          <a:xfrm>
            <a:off x="5486400" y="5177790"/>
            <a:ext cx="3429000" cy="8291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在图像上添加mask，对每层的图像都只在mask中提取Fast特征，效果如左图</a:t>
            </a:r>
            <a:endParaRPr lang="en-US" sz="1350" b="0" strike="noStrike" spc="-1">
              <a:solidFill>
                <a:srgbClr val="000000"/>
              </a:solidFill>
              <a:uFill>
                <a:solidFill>
                  <a:srgbClr val="FFFFFF"/>
                </a:solidFill>
              </a:uFill>
              <a:latin typeface="Arial" panose="02080604020202020204" charset="0"/>
            </a:endParaRPr>
          </a:p>
        </p:txBody>
      </p:sp>
      <p:pic>
        <p:nvPicPr>
          <p:cNvPr id="177" name="Picture 176"/>
          <p:cNvPicPr/>
          <p:nvPr/>
        </p:nvPicPr>
        <p:blipFill>
          <a:blip r:embed="rId4"/>
          <a:stretch>
            <a:fillRect/>
          </a:stretch>
        </p:blipFill>
        <p:spPr>
          <a:xfrm>
            <a:off x="459740" y="4577715"/>
            <a:ext cx="3017520" cy="1508760"/>
          </a:xfrm>
          <a:prstGeom prst="rect">
            <a:avLst/>
          </a:prstGeom>
          <a:ln>
            <a:noFill/>
          </a:ln>
        </p:spPr>
      </p:pic>
      <p:sp>
        <p:nvSpPr>
          <p:cNvPr id="178" name="TextShape 3"/>
          <p:cNvSpPr txBox="1"/>
          <p:nvPr/>
        </p:nvSpPr>
        <p:spPr>
          <a:xfrm>
            <a:off x="173355" y="5988625"/>
            <a:ext cx="4114800" cy="71253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但是测试的结果发现，特征提取跟mask的关系并不大 加了mask之后还是保持在50+ms</a:t>
            </a:r>
            <a:endParaRPr lang="en-US" sz="1350" b="0" strike="noStrike" spc="-1">
              <a:solidFill>
                <a:srgbClr val="000000"/>
              </a:solidFill>
              <a:uFill>
                <a:solidFill>
                  <a:srgbClr val="FFFFFF"/>
                </a:solidFill>
              </a:uFill>
              <a:latin typeface="Arial" panose="02080604020202020204" charset="0"/>
            </a:endParaRPr>
          </a:p>
        </p:txBody>
      </p:sp>
      <p:sp>
        <p:nvSpPr>
          <p:cNvPr id="3" name="标题 2"/>
          <p:cNvSpPr>
            <a:spLocks noGrp="1"/>
          </p:cNvSpPr>
          <p:nvPr>
            <p:ph type="title"/>
          </p:nvPr>
        </p:nvSpPr>
        <p:spPr>
          <a:xfrm>
            <a:off x="502279" y="974277"/>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3522</Words>
  <Application>Kingsoft Office WPP</Application>
  <PresentationFormat>全屏显示(4:3)</PresentationFormat>
  <Paragraphs>558</Paragraphs>
  <Slides>36</Slides>
  <Notes>0</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2016-VI主题-蓝</vt:lpstr>
      <vt:lpstr>Panorama SLAM  </vt:lpstr>
      <vt:lpstr>课题难点：</vt:lpstr>
      <vt:lpstr>目录 Contents</vt:lpstr>
      <vt:lpstr>课题难点：</vt:lpstr>
      <vt:lpstr>相机模型</vt:lpstr>
      <vt:lpstr>相机模型</vt:lpstr>
      <vt:lpstr>目录 Contents</vt:lpstr>
      <vt:lpstr>特征提取</vt:lpstr>
      <vt:lpstr>特征提取</vt:lpstr>
      <vt:lpstr>特征提取</vt:lpstr>
      <vt:lpstr>目录 Contents</vt:lpstr>
      <vt:lpstr>初始化</vt:lpstr>
      <vt:lpstr>初始化</vt:lpstr>
      <vt:lpstr>初始化</vt:lpstr>
      <vt:lpstr>相机模型</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ustc</cp:lastModifiedBy>
  <cp:revision>53</cp:revision>
  <dcterms:created xsi:type="dcterms:W3CDTF">2018-01-19T09:12:48Z</dcterms:created>
  <dcterms:modified xsi:type="dcterms:W3CDTF">2018-01-19T09:12:48Z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